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3" r:id="rId8"/>
    <p:sldId id="262"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16624"/>
            <a:ext cx="7315200" cy="2595025"/>
          </a:xfrm>
        </p:spPr>
        <p:txBody>
          <a:bodyPr>
            <a:normAutofit/>
          </a:bodyPr>
          <a:lstStyle>
            <a:lvl1pPr>
              <a:defRPr sz="4800"/>
            </a:lvl1pPr>
          </a:lstStyle>
          <a:p>
            <a:r>
              <a:rPr lang="ru-RU" smtClean="0"/>
              <a:t>Образец заголовка</a:t>
            </a:r>
            <a:endParaRPr lang="en-US"/>
          </a:p>
        </p:txBody>
      </p:sp>
      <p:sp>
        <p:nvSpPr>
          <p:cNvPr id="3" name="Subtitle 2"/>
          <p:cNvSpPr>
            <a:spLocks noGrp="1"/>
          </p:cNvSpPr>
          <p:nvPr>
            <p:ph type="subTitle" idx="1"/>
          </p:nvPr>
        </p:nvSpPr>
        <p:spPr>
          <a:xfrm>
            <a:off x="914400" y="5166530"/>
            <a:ext cx="7315200" cy="114463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22.04.2021</a:t>
            </a:fld>
            <a:endParaRPr lang="ru-RU"/>
          </a:p>
        </p:txBody>
      </p:sp>
      <p:sp>
        <p:nvSpPr>
          <p:cNvPr id="8" name="Slide Number Placeholder 7"/>
          <p:cNvSpPr>
            <a:spLocks noGrp="1"/>
          </p:cNvSpPr>
          <p:nvPr>
            <p:ph type="sldNum" sz="quarter" idx="11"/>
          </p:nvPr>
        </p:nvSpPr>
        <p:spPr/>
        <p:txBody>
          <a:bodyPr/>
          <a:lstStyle/>
          <a:p>
            <a:fld id="{B19B0651-EE4F-4900-A07F-96A6BFA9D0F0}" type="slidenum">
              <a:rPr lang="ru-RU" smtClean="0"/>
              <a:t>‹#›</a:t>
            </a:fld>
            <a:endParaRPr lang="ru-RU"/>
          </a:p>
        </p:txBody>
      </p:sp>
      <p:sp>
        <p:nvSpPr>
          <p:cNvPr id="9" name="Footer Placeholder 8"/>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22.04.2021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914400" y="5017572"/>
            <a:ext cx="7315200" cy="1293592"/>
          </a:xfrm>
        </p:spPr>
        <p:txBody>
          <a:bodyPr anchor="t"/>
          <a:lstStyle>
            <a:lvl1pPr algn="l">
              <a:defRPr sz="4000" b="0" cap="none"/>
            </a:lvl1pPr>
          </a:lstStyle>
          <a:p>
            <a:r>
              <a:rPr lang="ru-RU" smtClean="0"/>
              <a:t>Образец заголовка</a:t>
            </a:r>
            <a:endParaRPr lang="en-US"/>
          </a:p>
        </p:txBody>
      </p:sp>
      <p:sp>
        <p:nvSpPr>
          <p:cNvPr id="3" name="Text Placeholder 2"/>
          <p:cNvSpPr>
            <a:spLocks noGrp="1"/>
          </p:cNvSpPr>
          <p:nvPr>
            <p:ph type="body" idx="1"/>
          </p:nvPr>
        </p:nvSpPr>
        <p:spPr>
          <a:xfrm>
            <a:off x="914400" y="3865097"/>
            <a:ext cx="7315200" cy="1098439"/>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22.04.2021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t>22.04.2021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9" name="Title 8"/>
          <p:cNvSpPr>
            <a:spLocks noGrp="1"/>
          </p:cNvSpPr>
          <p:nvPr>
            <p:ph type="title"/>
          </p:nvPr>
        </p:nvSpPr>
        <p:spPr>
          <a:xfrm>
            <a:off x="914400" y="1544715"/>
            <a:ext cx="7315200" cy="1154097"/>
          </a:xfrm>
        </p:spPr>
        <p:txBody>
          <a:bodyPr/>
          <a:lstStyle/>
          <a:p>
            <a:r>
              <a:rPr lang="ru-RU" smtClean="0"/>
              <a:t>Образец заголовка</a:t>
            </a:r>
            <a:endParaRPr lang="en-US"/>
          </a:p>
        </p:txBody>
      </p:sp>
      <p:sp>
        <p:nvSpPr>
          <p:cNvPr id="8" name="Content Placeholder 7"/>
          <p:cNvSpPr>
            <a:spLocks noGrp="1"/>
          </p:cNvSpPr>
          <p:nvPr>
            <p:ph sz="quarter" idx="13"/>
          </p:nvPr>
        </p:nvSpPr>
        <p:spPr>
          <a:xfrm>
            <a:off x="914400" y="2743200"/>
            <a:ext cx="3566160" cy="359359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81728" y="2743200"/>
            <a:ext cx="3566160" cy="359568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6348" y="2743200"/>
            <a:ext cx="336499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5" name="Text Placeholder 4"/>
          <p:cNvSpPr>
            <a:spLocks noGrp="1"/>
          </p:cNvSpPr>
          <p:nvPr>
            <p:ph type="body" sz="quarter" idx="3"/>
          </p:nvPr>
        </p:nvSpPr>
        <p:spPr>
          <a:xfrm>
            <a:off x="4885144" y="2743200"/>
            <a:ext cx="336206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7" name="Date Placeholder 6"/>
          <p:cNvSpPr>
            <a:spLocks noGrp="1"/>
          </p:cNvSpPr>
          <p:nvPr>
            <p:ph type="dt" sz="half" idx="10"/>
          </p:nvPr>
        </p:nvSpPr>
        <p:spPr/>
        <p:txBody>
          <a:bodyPr/>
          <a:lstStyle/>
          <a:p>
            <a:fld id="{B4C71EC6-210F-42DE-9C53-41977AD35B3D}" type="datetimeFigureOut">
              <a:rPr lang="ru-RU" smtClean="0"/>
              <a:t>22.04.2021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
        <p:nvSpPr>
          <p:cNvPr id="10" name="Title 9"/>
          <p:cNvSpPr>
            <a:spLocks noGrp="1"/>
          </p:cNvSpPr>
          <p:nvPr>
            <p:ph type="title"/>
          </p:nvPr>
        </p:nvSpPr>
        <p:spPr>
          <a:xfrm>
            <a:off x="914400" y="1544715"/>
            <a:ext cx="7315200" cy="1154097"/>
          </a:xfrm>
        </p:spPr>
        <p:txBody>
          <a:bodyPr/>
          <a:lstStyle/>
          <a:p>
            <a:r>
              <a:rPr lang="ru-RU" smtClean="0"/>
              <a:t>Образец заголовка</a:t>
            </a:r>
            <a:endParaRPr lang="en-US" dirty="0"/>
          </a:p>
        </p:txBody>
      </p:sp>
      <p:sp>
        <p:nvSpPr>
          <p:cNvPr id="11" name="Content Placeholder 10"/>
          <p:cNvSpPr>
            <a:spLocks noGrp="1"/>
          </p:cNvSpPr>
          <p:nvPr>
            <p:ph sz="quarter" idx="13"/>
          </p:nvPr>
        </p:nvSpPr>
        <p:spPr>
          <a:xfrm>
            <a:off x="914400" y="3383280"/>
            <a:ext cx="3566160" cy="295351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12"/>
          <p:cNvSpPr>
            <a:spLocks noGrp="1"/>
          </p:cNvSpPr>
          <p:nvPr>
            <p:ph sz="quarter" idx="14"/>
          </p:nvPr>
        </p:nvSpPr>
        <p:spPr>
          <a:xfrm>
            <a:off x="4681727" y="3383280"/>
            <a:ext cx="3566160" cy="295351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t>22.04.2021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22.04.2021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14400" y="1825362"/>
            <a:ext cx="2950936" cy="2173015"/>
          </a:xfrm>
        </p:spPr>
        <p:txBody>
          <a:bodyPr anchor="b">
            <a:normAutofit/>
          </a:bodyPr>
          <a:lstStyle>
            <a:lvl1pPr algn="l">
              <a:defRPr sz="2800" b="0"/>
            </a:lvl1pPr>
          </a:lstStyle>
          <a:p>
            <a:r>
              <a:rPr lang="ru-RU" smtClean="0"/>
              <a:t>Образец заголовка</a:t>
            </a:r>
            <a:endParaRPr lang="en-US" dirty="0"/>
          </a:p>
        </p:txBody>
      </p:sp>
      <p:sp>
        <p:nvSpPr>
          <p:cNvPr id="3" name="Content Placeholder 2"/>
          <p:cNvSpPr>
            <a:spLocks noGrp="1"/>
          </p:cNvSpPr>
          <p:nvPr>
            <p:ph idx="1"/>
          </p:nvPr>
        </p:nvSpPr>
        <p:spPr>
          <a:xfrm>
            <a:off x="4021752" y="1826709"/>
            <a:ext cx="4207848" cy="4476614"/>
          </a:xfr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914400" y="4061095"/>
            <a:ext cx="2950936" cy="2245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22.04.2021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14400" y="1828800"/>
            <a:ext cx="2953512" cy="2176272"/>
          </a:xfrm>
        </p:spPr>
        <p:txBody>
          <a:bodyPr anchor="b">
            <a:normAutofit/>
          </a:bodyPr>
          <a:lstStyle>
            <a:lvl1pPr algn="l">
              <a:defRPr sz="2800" b="0"/>
            </a:lvl1pPr>
          </a:lstStyle>
          <a:p>
            <a:r>
              <a:rPr lang="ru-RU" smtClean="0"/>
              <a:t>Образец заголовка</a:t>
            </a:r>
            <a:endParaRPr lang="en-US" dirty="0"/>
          </a:p>
        </p:txBody>
      </p:sp>
      <p:sp>
        <p:nvSpPr>
          <p:cNvPr id="3" name="Picture Placeholder 2"/>
          <p:cNvSpPr>
            <a:spLocks noGrp="1"/>
          </p:cNvSpPr>
          <p:nvPr>
            <p:ph type="pic" idx="1"/>
          </p:nvPr>
        </p:nvSpPr>
        <p:spPr>
          <a:xfrm>
            <a:off x="4191000" y="2286000"/>
            <a:ext cx="4038600" cy="3352800"/>
          </a:xfr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914400" y="4059936"/>
            <a:ext cx="2953512" cy="224942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22.04.2021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22.04.2021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8400" y="1826709"/>
            <a:ext cx="1492499" cy="4484454"/>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854524" y="1826709"/>
            <a:ext cx="5241476" cy="448445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22.04.2021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 name="Rectangle 9"/>
          <p:cNvSpPr/>
          <p:nvPr/>
        </p:nvSpPr>
        <p:spPr>
          <a:xfrm>
            <a:off x="8435268" y="573807"/>
            <a:ext cx="86236"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569419" y="573807"/>
            <a:ext cx="576072"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914400" y="1544715"/>
            <a:ext cx="7315200" cy="1154097"/>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914400" y="2769833"/>
            <a:ext cx="7315200" cy="353952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2"/>
          </p:nvPr>
        </p:nvSpPr>
        <p:spPr>
          <a:xfrm>
            <a:off x="6007690" y="548797"/>
            <a:ext cx="1189132" cy="297918"/>
          </a:xfrm>
          <a:prstGeom prst="rect">
            <a:avLst/>
          </a:prstGeom>
        </p:spPr>
        <p:txBody>
          <a:bodyPr vert="horz" lIns="91440" tIns="45720" rIns="91440" bIns="45720" rtlCol="0" anchor="ctr"/>
          <a:lstStyle>
            <a:lvl1pPr algn="l">
              <a:defRPr sz="1200">
                <a:solidFill>
                  <a:schemeClr val="tx1">
                    <a:alpha val="50000"/>
                  </a:schemeClr>
                </a:solidFill>
              </a:defRPr>
            </a:lvl1pPr>
          </a:lstStyle>
          <a:p>
            <a:fld id="{B4C71EC6-210F-42DE-9C53-41977AD35B3D}" type="datetimeFigureOut">
              <a:rPr lang="ru-RU" smtClean="0"/>
              <a:t>22.04.2021</a:t>
            </a:fld>
            <a:endParaRPr lang="ru-RU"/>
          </a:p>
        </p:txBody>
      </p:sp>
      <p:sp>
        <p:nvSpPr>
          <p:cNvPr id="6" name="Slide Number Placeholder 5"/>
          <p:cNvSpPr>
            <a:spLocks noGrp="1"/>
          </p:cNvSpPr>
          <p:nvPr>
            <p:ph type="sldNum" sz="quarter" idx="4"/>
          </p:nvPr>
        </p:nvSpPr>
        <p:spPr>
          <a:xfrm>
            <a:off x="7314415" y="548797"/>
            <a:ext cx="941203" cy="301752"/>
          </a:xfrm>
          <a:prstGeom prst="rect">
            <a:avLst/>
          </a:prstGeom>
        </p:spPr>
        <p:txBody>
          <a:bodyPr vert="horz" lIns="91440" tIns="45720" rIns="91440" bIns="45720" rtlCol="0" anchor="ctr"/>
          <a:lstStyle>
            <a:lvl1pPr algn="r">
              <a:defRPr sz="1200">
                <a:solidFill>
                  <a:schemeClr val="tx1"/>
                </a:solidFill>
              </a:defRPr>
            </a:lvl1pPr>
          </a:lstStyle>
          <a:p>
            <a:fld id="{B19B0651-EE4F-4900-A07F-96A6BFA9D0F0}" type="slidenum">
              <a:rPr lang="ru-RU" smtClean="0"/>
              <a:t>‹#›</a:t>
            </a:fld>
            <a:endParaRPr lang="ru-RU"/>
          </a:p>
        </p:txBody>
      </p:sp>
      <p:sp>
        <p:nvSpPr>
          <p:cNvPr id="5" name="Footer Placeholder 4"/>
          <p:cNvSpPr>
            <a:spLocks noGrp="1"/>
          </p:cNvSpPr>
          <p:nvPr>
            <p:ph type="ftr" sz="quarter" idx="3"/>
          </p:nvPr>
        </p:nvSpPr>
        <p:spPr>
          <a:xfrm>
            <a:off x="6008688" y="855956"/>
            <a:ext cx="2246489" cy="301227"/>
          </a:xfrm>
          <a:prstGeom prst="rect">
            <a:avLst/>
          </a:prstGeom>
        </p:spPr>
        <p:txBody>
          <a:bodyPr vert="horz" lIns="91440" tIns="0" rIns="91440" bIns="45720" rtlCol="0" anchor="t"/>
          <a:lstStyle>
            <a:lvl1pPr algn="l">
              <a:defRPr sz="1000">
                <a:solidFill>
                  <a:schemeClr val="tx1"/>
                </a:solidFill>
              </a:defRPr>
            </a:lvl1pPr>
          </a:lstStyle>
          <a:p>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99592" y="1844824"/>
            <a:ext cx="7315200" cy="2595025"/>
          </a:xfrm>
        </p:spPr>
        <p:txBody>
          <a:bodyPr>
            <a:normAutofit/>
          </a:bodyPr>
          <a:lstStyle/>
          <a:p>
            <a:pPr algn="ctr"/>
            <a:r>
              <a:rPr lang="ru-RU" sz="3600" dirty="0" smtClean="0">
                <a:latin typeface="Times New Roman" panose="02020603050405020304" pitchFamily="18" charset="0"/>
                <a:cs typeface="Times New Roman" panose="02020603050405020304" pitchFamily="18" charset="0"/>
              </a:rPr>
              <a:t>ДӘРІС №6. ТАЛҚАНДАЛҒАН </a:t>
            </a:r>
            <a:r>
              <a:rPr lang="ru-RU" sz="3600" dirty="0">
                <a:latin typeface="Times New Roman" panose="02020603050405020304" pitchFamily="18" charset="0"/>
                <a:cs typeface="Times New Roman" panose="02020603050405020304" pitchFamily="18" charset="0"/>
              </a:rPr>
              <a:t>ТАУ ЖЫНЫСТАРЫН ЖЕР БЕТІНЕ ШЫҒАРУ</a:t>
            </a:r>
          </a:p>
        </p:txBody>
      </p:sp>
    </p:spTree>
    <p:extLst>
      <p:ext uri="{BB962C8B-B14F-4D97-AF65-F5344CB8AC3E}">
        <p14:creationId xmlns:p14="http://schemas.microsoft.com/office/powerpoint/2010/main" val="3966229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43608" y="1844824"/>
            <a:ext cx="7315200" cy="3827559"/>
          </a:xfrm>
        </p:spPr>
        <p:txBody>
          <a:bodyPr>
            <a:normAutofit/>
          </a:bodyPr>
          <a:lstStyle/>
          <a:p>
            <a:r>
              <a:rPr lang="ru-RU" sz="2200" dirty="0" err="1">
                <a:latin typeface="Times New Roman" panose="02020603050405020304" pitchFamily="18" charset="0"/>
                <a:cs typeface="Times New Roman" panose="02020603050405020304" pitchFamily="18" charset="0"/>
              </a:rPr>
              <a:t>Жыныс</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ұнтақтарын</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жер</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бетіне</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шығарудың</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әдістері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үшке</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бөлінеді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Олар</a:t>
            </a:r>
            <a:r>
              <a:rPr lang="ru-RU" sz="2200" dirty="0">
                <a:latin typeface="Times New Roman" panose="02020603050405020304" pitchFamily="18" charset="0"/>
                <a:cs typeface="Times New Roman" panose="02020603050405020304" pitchFamily="18" charset="0"/>
              </a:rPr>
              <a:t>: </a:t>
            </a:r>
            <a:endParaRPr lang="ru-RU" sz="2200" dirty="0" smtClean="0">
              <a:latin typeface="Times New Roman" panose="02020603050405020304" pitchFamily="18" charset="0"/>
              <a:cs typeface="Times New Roman" panose="02020603050405020304" pitchFamily="18" charset="0"/>
            </a:endParaRPr>
          </a:p>
          <a:p>
            <a:endParaRPr lang="ru-RU" sz="2200" dirty="0" smtClean="0">
              <a:latin typeface="Times New Roman" panose="02020603050405020304" pitchFamily="18" charset="0"/>
              <a:cs typeface="Times New Roman" panose="02020603050405020304" pitchFamily="18" charset="0"/>
            </a:endParaRPr>
          </a:p>
          <a:p>
            <a:pPr marL="728663" indent="-285750">
              <a:buFont typeface="Wingdings" panose="05000000000000000000" pitchFamily="2" charset="2"/>
              <a:buChar char="Ø"/>
            </a:pPr>
            <a:r>
              <a:rPr lang="ru-RU" sz="2200" b="1" i="1" dirty="0" err="1" smtClean="0">
                <a:solidFill>
                  <a:schemeClr val="tx2"/>
                </a:solidFill>
                <a:latin typeface="Times New Roman" panose="02020603050405020304" pitchFamily="18" charset="0"/>
                <a:cs typeface="Times New Roman" panose="02020603050405020304" pitchFamily="18" charset="0"/>
              </a:rPr>
              <a:t>механикалық</a:t>
            </a:r>
            <a:r>
              <a:rPr lang="ru-RU" sz="2200" b="1" i="1" dirty="0" smtClean="0">
                <a:solidFill>
                  <a:schemeClr val="tx2"/>
                </a:solidFill>
                <a:latin typeface="Times New Roman" panose="02020603050405020304" pitchFamily="18" charset="0"/>
                <a:cs typeface="Times New Roman" panose="02020603050405020304" pitchFamily="18" charset="0"/>
              </a:rPr>
              <a:t> </a:t>
            </a:r>
          </a:p>
          <a:p>
            <a:pPr marL="728663" indent="-285750">
              <a:buFont typeface="Wingdings" panose="05000000000000000000" pitchFamily="2" charset="2"/>
              <a:buChar char="Ø"/>
            </a:pPr>
            <a:r>
              <a:rPr lang="ru-RU" sz="2200" b="1" i="1" dirty="0" err="1" smtClean="0">
                <a:solidFill>
                  <a:schemeClr val="tx2"/>
                </a:solidFill>
                <a:latin typeface="Times New Roman" panose="02020603050405020304" pitchFamily="18" charset="0"/>
                <a:cs typeface="Times New Roman" panose="02020603050405020304" pitchFamily="18" charset="0"/>
              </a:rPr>
              <a:t>гидравликалық</a:t>
            </a:r>
            <a:r>
              <a:rPr lang="ru-RU" sz="2200" b="1" i="1" dirty="0" smtClean="0">
                <a:solidFill>
                  <a:schemeClr val="tx2"/>
                </a:solidFill>
                <a:latin typeface="Times New Roman" panose="02020603050405020304" pitchFamily="18" charset="0"/>
                <a:cs typeface="Times New Roman" panose="02020603050405020304" pitchFamily="18" charset="0"/>
              </a:rPr>
              <a:t> </a:t>
            </a:r>
            <a:r>
              <a:rPr lang="ru-RU" sz="2200" b="1" i="1" dirty="0">
                <a:solidFill>
                  <a:schemeClr val="tx2"/>
                </a:solidFill>
                <a:latin typeface="Times New Roman" panose="02020603050405020304" pitchFamily="18" charset="0"/>
                <a:cs typeface="Times New Roman" panose="02020603050405020304" pitchFamily="18" charset="0"/>
              </a:rPr>
              <a:t>(</a:t>
            </a:r>
            <a:r>
              <a:rPr lang="ru-RU" sz="2200" b="1" i="1" dirty="0" err="1">
                <a:solidFill>
                  <a:schemeClr val="tx2"/>
                </a:solidFill>
                <a:latin typeface="Times New Roman" panose="02020603050405020304" pitchFamily="18" charset="0"/>
                <a:cs typeface="Times New Roman" panose="02020603050405020304" pitchFamily="18" charset="0"/>
              </a:rPr>
              <a:t>пневматикалық</a:t>
            </a:r>
            <a:r>
              <a:rPr lang="ru-RU" sz="2200" b="1" i="1" dirty="0">
                <a:solidFill>
                  <a:schemeClr val="tx2"/>
                </a:solidFill>
                <a:latin typeface="Times New Roman" panose="02020603050405020304" pitchFamily="18" charset="0"/>
                <a:cs typeface="Times New Roman" panose="02020603050405020304" pitchFamily="18" charset="0"/>
              </a:rPr>
              <a:t>) </a:t>
            </a:r>
            <a:endParaRPr lang="ru-RU" sz="2200" b="1" i="1" dirty="0" smtClean="0">
              <a:solidFill>
                <a:schemeClr val="tx2"/>
              </a:solidFill>
              <a:latin typeface="Times New Roman" panose="02020603050405020304" pitchFamily="18" charset="0"/>
              <a:cs typeface="Times New Roman" panose="02020603050405020304" pitchFamily="18" charset="0"/>
            </a:endParaRPr>
          </a:p>
          <a:p>
            <a:pPr marL="728663" indent="-285750">
              <a:buFont typeface="Wingdings" panose="05000000000000000000" pitchFamily="2" charset="2"/>
              <a:buChar char="Ø"/>
            </a:pPr>
            <a:r>
              <a:rPr lang="ru-RU" sz="2200" b="1" i="1" dirty="0" err="1" smtClean="0">
                <a:solidFill>
                  <a:schemeClr val="tx2"/>
                </a:solidFill>
                <a:latin typeface="Times New Roman" panose="02020603050405020304" pitchFamily="18" charset="0"/>
                <a:cs typeface="Times New Roman" panose="02020603050405020304" pitchFamily="18" charset="0"/>
              </a:rPr>
              <a:t>қосынды</a:t>
            </a:r>
            <a:r>
              <a:rPr lang="ru-RU" sz="2200" b="1" i="1" dirty="0" smtClean="0">
                <a:solidFill>
                  <a:schemeClr val="tx2"/>
                </a:solidFill>
                <a:latin typeface="Times New Roman" panose="02020603050405020304" pitchFamily="18" charset="0"/>
                <a:cs typeface="Times New Roman" panose="02020603050405020304" pitchFamily="18" charset="0"/>
              </a:rPr>
              <a:t> </a:t>
            </a:r>
            <a:r>
              <a:rPr lang="ru-RU" sz="2200" b="1" i="1" dirty="0" err="1">
                <a:solidFill>
                  <a:schemeClr val="tx2"/>
                </a:solidFill>
                <a:latin typeface="Times New Roman" panose="02020603050405020304" pitchFamily="18" charset="0"/>
                <a:cs typeface="Times New Roman" panose="02020603050405020304" pitchFamily="18" charset="0"/>
              </a:rPr>
              <a:t>әдістер</a:t>
            </a:r>
            <a:r>
              <a:rPr lang="ru-RU" sz="2200" b="1" i="1" dirty="0">
                <a:solidFill>
                  <a:schemeClr val="tx2"/>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1659710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404664"/>
            <a:ext cx="7315200" cy="709972"/>
          </a:xfrm>
        </p:spPr>
        <p:txBody>
          <a:bodyPr>
            <a:normAutofit/>
          </a:bodyPr>
          <a:lstStyle/>
          <a:p>
            <a:pPr algn="ctr"/>
            <a:r>
              <a:rPr lang="ru-RU" sz="3600" dirty="0">
                <a:latin typeface="Times New Roman" panose="02020603050405020304" pitchFamily="18" charset="0"/>
                <a:cs typeface="Times New Roman" panose="02020603050405020304" pitchFamily="18" charset="0"/>
              </a:rPr>
              <a:t>6.1 </a:t>
            </a:r>
            <a:r>
              <a:rPr lang="ru-RU" sz="3600" dirty="0" err="1">
                <a:latin typeface="Times New Roman" panose="02020603050405020304" pitchFamily="18" charset="0"/>
                <a:cs typeface="Times New Roman" panose="02020603050405020304" pitchFamily="18" charset="0"/>
              </a:rPr>
              <a:t>Ұңғыларды</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жуу</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әдістері</a:t>
            </a:r>
            <a:endParaRPr lang="ru-RU" sz="36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899592" y="1700808"/>
            <a:ext cx="7315200" cy="4176504"/>
          </a:xfrm>
        </p:spPr>
        <p:txBody>
          <a:bodyPr>
            <a:normAutofit/>
          </a:bodyPr>
          <a:lstStyle/>
          <a:p>
            <a:r>
              <a:rPr lang="kk-KZ" sz="2200" b="1" i="1" dirty="0">
                <a:solidFill>
                  <a:schemeClr val="tx2"/>
                </a:solidFill>
                <a:latin typeface="Times New Roman" panose="02020603050405020304" pitchFamily="18" charset="0"/>
                <a:cs typeface="Times New Roman" panose="02020603050405020304" pitchFamily="18" charset="0"/>
              </a:rPr>
              <a:t>Ұ</a:t>
            </a:r>
            <a:r>
              <a:rPr lang="kk-KZ" sz="2200" b="1" i="1" dirty="0" smtClean="0">
                <a:solidFill>
                  <a:schemeClr val="tx2"/>
                </a:solidFill>
                <a:latin typeface="Times New Roman" panose="02020603050405020304" pitchFamily="18" charset="0"/>
                <a:cs typeface="Times New Roman" panose="02020603050405020304" pitchFamily="18" charset="0"/>
              </a:rPr>
              <a:t>ңғыны </a:t>
            </a:r>
            <a:r>
              <a:rPr lang="kk-KZ" sz="2200" b="1" i="1" dirty="0">
                <a:solidFill>
                  <a:schemeClr val="tx2"/>
                </a:solidFill>
                <a:latin typeface="Times New Roman" panose="02020603050405020304" pitchFamily="18" charset="0"/>
                <a:cs typeface="Times New Roman" panose="02020603050405020304" pitchFamily="18" charset="0"/>
              </a:rPr>
              <a:t>жуу немесе үрлеу </a:t>
            </a:r>
            <a:r>
              <a:rPr lang="kk-KZ" sz="2200" dirty="0">
                <a:latin typeface="Times New Roman" panose="02020603050405020304" pitchFamily="18" charset="0"/>
                <a:cs typeface="Times New Roman" panose="02020603050405020304" pitchFamily="18" charset="0"/>
              </a:rPr>
              <a:t>деп ұңғының түбіндегі талқандалған тау жыныстарының </a:t>
            </a:r>
            <a:r>
              <a:rPr lang="kk-KZ" sz="2200" dirty="0" smtClean="0">
                <a:latin typeface="Times New Roman" panose="02020603050405020304" pitchFamily="18" charset="0"/>
                <a:cs typeface="Times New Roman" panose="02020603050405020304" pitchFamily="18" charset="0"/>
              </a:rPr>
              <a:t>ұнтақтарынан </a:t>
            </a:r>
            <a:r>
              <a:rPr lang="kk-KZ" sz="2200" dirty="0">
                <a:latin typeface="Times New Roman" panose="02020603050405020304" pitchFamily="18" charset="0"/>
                <a:cs typeface="Times New Roman" panose="02020603050405020304" pitchFamily="18" charset="0"/>
              </a:rPr>
              <a:t>тазарту және жынысталқандаушы аспаптарды салқындату процесін </a:t>
            </a:r>
            <a:r>
              <a:rPr lang="kk-KZ" sz="2200" dirty="0" smtClean="0">
                <a:latin typeface="Times New Roman" panose="02020603050405020304" pitchFamily="18" charset="0"/>
                <a:cs typeface="Times New Roman" panose="02020603050405020304" pitchFamily="18" charset="0"/>
              </a:rPr>
              <a:t>айтады.</a:t>
            </a:r>
          </a:p>
          <a:p>
            <a:r>
              <a:rPr lang="kk-KZ" sz="2200" b="1" i="1" dirty="0">
                <a:solidFill>
                  <a:schemeClr val="tx2"/>
                </a:solidFill>
                <a:latin typeface="Times New Roman" panose="02020603050405020304" pitchFamily="18" charset="0"/>
                <a:cs typeface="Times New Roman" panose="02020603050405020304" pitchFamily="18" charset="0"/>
              </a:rPr>
              <a:t>Ұңғыларды жуу </a:t>
            </a:r>
            <a:r>
              <a:rPr lang="kk-KZ" sz="2200" b="1" i="1" dirty="0" smtClean="0">
                <a:solidFill>
                  <a:schemeClr val="tx2"/>
                </a:solidFill>
                <a:latin typeface="Times New Roman" panose="02020603050405020304" pitchFamily="18" charset="0"/>
                <a:cs typeface="Times New Roman" panose="02020603050405020304" pitchFamily="18" charset="0"/>
              </a:rPr>
              <a:t>әдістері</a:t>
            </a:r>
            <a:r>
              <a:rPr lang="kk-KZ" sz="2200" dirty="0" smtClean="0">
                <a:latin typeface="Times New Roman" panose="02020603050405020304" pitchFamily="18" charset="0"/>
                <a:cs typeface="Times New Roman" panose="02020603050405020304" pitchFamily="18" charset="0"/>
              </a:rPr>
              <a:t>:</a:t>
            </a:r>
          </a:p>
          <a:p>
            <a:pPr marL="1066800" indent="-342900">
              <a:buFont typeface="Wingdings" panose="05000000000000000000" pitchFamily="2" charset="2"/>
              <a:buChar char="ü"/>
            </a:pPr>
            <a:r>
              <a:rPr lang="kk-KZ" sz="2200" dirty="0" smtClean="0">
                <a:latin typeface="Times New Roman" panose="02020603050405020304" pitchFamily="18" charset="0"/>
                <a:cs typeface="Times New Roman" panose="02020603050405020304" pitchFamily="18" charset="0"/>
              </a:rPr>
              <a:t>тура </a:t>
            </a:r>
          </a:p>
          <a:p>
            <a:pPr marL="1066800" indent="-342900">
              <a:buFont typeface="Wingdings" panose="05000000000000000000" pitchFamily="2" charset="2"/>
              <a:buChar char="ü"/>
            </a:pPr>
            <a:r>
              <a:rPr lang="kk-KZ" sz="2200" dirty="0" smtClean="0">
                <a:latin typeface="Times New Roman" panose="02020603050405020304" pitchFamily="18" charset="0"/>
                <a:cs typeface="Times New Roman" panose="02020603050405020304" pitchFamily="18" charset="0"/>
              </a:rPr>
              <a:t>кері </a:t>
            </a:r>
          </a:p>
          <a:p>
            <a:pPr marL="1066800" indent="-342900">
              <a:buFont typeface="Wingdings" panose="05000000000000000000" pitchFamily="2" charset="2"/>
              <a:buChar char="ü"/>
            </a:pPr>
            <a:r>
              <a:rPr lang="kk-KZ" sz="2200" dirty="0" smtClean="0">
                <a:latin typeface="Times New Roman" panose="02020603050405020304" pitchFamily="18" charset="0"/>
                <a:cs typeface="Times New Roman" panose="02020603050405020304" pitchFamily="18" charset="0"/>
              </a:rPr>
              <a:t>құрастырылған </a:t>
            </a:r>
          </a:p>
          <a:p>
            <a:pPr marL="1066800" indent="-342900">
              <a:buFont typeface="Wingdings" panose="05000000000000000000" pitchFamily="2" charset="2"/>
              <a:buChar char="ü"/>
            </a:pPr>
            <a:r>
              <a:rPr lang="kk-KZ" sz="2200" dirty="0" smtClean="0">
                <a:latin typeface="Times New Roman" panose="02020603050405020304" pitchFamily="18" charset="0"/>
                <a:cs typeface="Times New Roman" panose="02020603050405020304" pitchFamily="18" charset="0"/>
              </a:rPr>
              <a:t>ұңғының </a:t>
            </a:r>
            <a:r>
              <a:rPr lang="kk-KZ" sz="2200" dirty="0">
                <a:latin typeface="Times New Roman" panose="02020603050405020304" pitchFamily="18" charset="0"/>
                <a:cs typeface="Times New Roman" panose="02020603050405020304" pitchFamily="18" charset="0"/>
              </a:rPr>
              <a:t>түбінің маңындағы жергілікті </a:t>
            </a:r>
            <a:r>
              <a:rPr lang="kk-KZ" sz="2200" dirty="0" smtClean="0">
                <a:latin typeface="Times New Roman" panose="02020603050405020304" pitchFamily="18" charset="0"/>
                <a:cs typeface="Times New Roman" panose="02020603050405020304" pitchFamily="18" charset="0"/>
              </a:rPr>
              <a:t>жуу</a:t>
            </a:r>
            <a:endParaRPr lang="ru-RU"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2873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rotWithShape="1">
          <a:blip r:embed="rId2">
            <a:extLst>
              <a:ext uri="{28A0092B-C50C-407E-A947-70E740481C1C}">
                <a14:useLocalDpi xmlns:a14="http://schemas.microsoft.com/office/drawing/2010/main" val="0"/>
              </a:ext>
            </a:extLst>
          </a:blip>
          <a:srcRect l="23476" t="31955" r="51146" b="30818"/>
          <a:stretch/>
        </p:blipFill>
        <p:spPr bwMode="auto">
          <a:xfrm>
            <a:off x="708779" y="260648"/>
            <a:ext cx="7704857" cy="5904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3707904" y="6212016"/>
            <a:ext cx="2352787" cy="461665"/>
          </a:xfrm>
          <a:prstGeom prst="rect">
            <a:avLst/>
          </a:prstGeom>
          <a:noFill/>
        </p:spPr>
        <p:txBody>
          <a:bodyPr wrap="square" rtlCol="0">
            <a:spAutoFit/>
          </a:bodyPr>
          <a:lstStyle/>
          <a:p>
            <a:r>
              <a:rPr lang="kk-KZ" sz="2400" b="1" i="1" dirty="0" smtClean="0">
                <a:solidFill>
                  <a:schemeClr val="tx2"/>
                </a:solidFill>
                <a:latin typeface="Times New Roman" panose="02020603050405020304" pitchFamily="18" charset="0"/>
                <a:cs typeface="Times New Roman" panose="02020603050405020304" pitchFamily="18" charset="0"/>
              </a:rPr>
              <a:t>Тура жуу әдісі</a:t>
            </a:r>
            <a:endParaRPr lang="ru-RU" sz="2400" b="1" i="1" dirty="0">
              <a:solidFill>
                <a:schemeClr val="tx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50702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260648"/>
            <a:ext cx="8064896" cy="6336704"/>
          </a:xfrm>
        </p:spPr>
        <p:txBody>
          <a:bodyPr>
            <a:noAutofit/>
          </a:bodyPr>
          <a:lstStyle/>
          <a:p>
            <a:r>
              <a:rPr lang="kk-KZ" sz="1900" b="1" i="1" dirty="0" smtClean="0">
                <a:solidFill>
                  <a:schemeClr val="tx2"/>
                </a:solidFill>
                <a:latin typeface="Times New Roman" panose="02020603050405020304" pitchFamily="18" charset="0"/>
                <a:cs typeface="Times New Roman" panose="02020603050405020304" pitchFamily="18" charset="0"/>
              </a:rPr>
              <a:t>Артықшылықтары:</a:t>
            </a:r>
          </a:p>
          <a:p>
            <a:pPr marL="609600" indent="-342900">
              <a:buFont typeface="Wingdings" panose="05000000000000000000" pitchFamily="2" charset="2"/>
              <a:buChar char="ü"/>
            </a:pPr>
            <a:r>
              <a:rPr lang="kk-KZ" sz="1900" dirty="0">
                <a:latin typeface="Times New Roman" panose="02020603050405020304" pitchFamily="18" charset="0"/>
                <a:cs typeface="Times New Roman" panose="02020603050405020304" pitchFamily="18" charset="0"/>
              </a:rPr>
              <a:t>бұрғылау ерітіндісі </a:t>
            </a:r>
            <a:r>
              <a:rPr lang="kk-KZ" sz="1900" dirty="0" smtClean="0">
                <a:latin typeface="Times New Roman" panose="02020603050405020304" pitchFamily="18" charset="0"/>
                <a:cs typeface="Times New Roman" panose="02020603050405020304" pitchFamily="18" charset="0"/>
              </a:rPr>
              <a:t>коронканың тарылған </a:t>
            </a:r>
            <a:r>
              <a:rPr lang="kk-KZ" sz="1900" dirty="0">
                <a:latin typeface="Times New Roman" panose="02020603050405020304" pitchFamily="18" charset="0"/>
                <a:cs typeface="Times New Roman" panose="02020603050405020304" pitchFamily="18" charset="0"/>
              </a:rPr>
              <a:t>жуу </a:t>
            </a:r>
            <a:r>
              <a:rPr lang="kk-KZ" sz="1900" dirty="0" smtClean="0">
                <a:latin typeface="Times New Roman" panose="02020603050405020304" pitchFamily="18" charset="0"/>
                <a:cs typeface="Times New Roman" panose="02020603050405020304" pitchFamily="18" charset="0"/>
              </a:rPr>
              <a:t>тесіктерінен шығып</a:t>
            </a:r>
            <a:r>
              <a:rPr lang="kk-KZ" sz="1900" dirty="0">
                <a:latin typeface="Times New Roman" panose="02020603050405020304" pitchFamily="18" charset="0"/>
                <a:cs typeface="Times New Roman" panose="02020603050405020304" pitchFamily="18" charset="0"/>
              </a:rPr>
              <a:t>, үлкен жылдамдыққа ие болады және бұрғылау жылдамдығын арттыруға көмектесетін бұрғыланған жынысты </a:t>
            </a:r>
            <a:r>
              <a:rPr lang="kk-KZ" sz="1900" dirty="0" smtClean="0">
                <a:latin typeface="Times New Roman" panose="02020603050405020304" pitchFamily="18" charset="0"/>
                <a:cs typeface="Times New Roman" panose="02020603050405020304" pitchFamily="18" charset="0"/>
              </a:rPr>
              <a:t>шайып, ұңғыма түбіне </a:t>
            </a:r>
            <a:r>
              <a:rPr lang="kk-KZ" sz="1900" dirty="0">
                <a:latin typeface="Times New Roman" panose="02020603050405020304" pitchFamily="18" charset="0"/>
                <a:cs typeface="Times New Roman" panose="02020603050405020304" pitchFamily="18" charset="0"/>
              </a:rPr>
              <a:t>күшпен </a:t>
            </a:r>
            <a:r>
              <a:rPr lang="kk-KZ" sz="1900" dirty="0" smtClean="0">
                <a:latin typeface="Times New Roman" panose="02020603050405020304" pitchFamily="18" charset="0"/>
                <a:cs typeface="Times New Roman" panose="02020603050405020304" pitchFamily="18" charset="0"/>
              </a:rPr>
              <a:t>соғылады;</a:t>
            </a:r>
          </a:p>
          <a:p>
            <a:pPr marL="609600" indent="-342900">
              <a:buFont typeface="Wingdings" panose="05000000000000000000" pitchFamily="2" charset="2"/>
              <a:buChar char="ü"/>
            </a:pPr>
            <a:r>
              <a:rPr lang="kk-KZ" sz="1900" dirty="0" smtClean="0">
                <a:latin typeface="Times New Roman" panose="02020603050405020304" pitchFamily="18" charset="0"/>
                <a:cs typeface="Times New Roman" panose="02020603050405020304" pitchFamily="18" charset="0"/>
              </a:rPr>
              <a:t>сусымалы</a:t>
            </a:r>
            <a:r>
              <a:rPr lang="kk-KZ" sz="1900" dirty="0">
                <a:latin typeface="Times New Roman" panose="02020603050405020304" pitchFamily="18" charset="0"/>
                <a:cs typeface="Times New Roman" panose="02020603050405020304" pitchFamily="18" charset="0"/>
              </a:rPr>
              <a:t>, борпылдақ және </a:t>
            </a:r>
            <a:r>
              <a:rPr lang="kk-KZ" sz="1900" dirty="0" smtClean="0">
                <a:latin typeface="Times New Roman" panose="02020603050405020304" pitchFamily="18" charset="0"/>
                <a:cs typeface="Times New Roman" panose="02020603050405020304" pitchFamily="18" charset="0"/>
              </a:rPr>
              <a:t>жарылымды жыныстарды </a:t>
            </a:r>
            <a:r>
              <a:rPr lang="kk-KZ" sz="1900" dirty="0">
                <a:latin typeface="Times New Roman" panose="02020603050405020304" pitchFamily="18" charset="0"/>
                <a:cs typeface="Times New Roman" panose="02020603050405020304" pitchFamily="18" charset="0"/>
              </a:rPr>
              <a:t>бұрғылау кезінде арнайы жуу сұйықтықтарын қолдана отырып, тұрақсыз жыныстың бөлшектерін бекіту арқылы ұңғыманың қабырғаларын бекітуді қамтамасыз етеді. </a:t>
            </a:r>
            <a:endParaRPr lang="kk-KZ" sz="1900" dirty="0" smtClean="0">
              <a:latin typeface="Times New Roman" panose="02020603050405020304" pitchFamily="18" charset="0"/>
              <a:cs typeface="Times New Roman" panose="02020603050405020304" pitchFamily="18" charset="0"/>
            </a:endParaRPr>
          </a:p>
          <a:p>
            <a:r>
              <a:rPr lang="kk-KZ" sz="1900" b="1" i="1" dirty="0" smtClean="0">
                <a:solidFill>
                  <a:schemeClr val="tx2"/>
                </a:solidFill>
                <a:latin typeface="Times New Roman" panose="02020603050405020304" pitchFamily="18" charset="0"/>
                <a:cs typeface="Times New Roman" panose="02020603050405020304" pitchFamily="18" charset="0"/>
              </a:rPr>
              <a:t>Кемшіліктері: </a:t>
            </a:r>
          </a:p>
          <a:p>
            <a:pPr marL="633413" indent="-368300">
              <a:buFont typeface="Wingdings" panose="05000000000000000000" pitchFamily="2" charset="2"/>
              <a:buChar char="ü"/>
            </a:pPr>
            <a:r>
              <a:rPr lang="kk-KZ" sz="1900" dirty="0" smtClean="0">
                <a:latin typeface="Times New Roman" panose="02020603050405020304" pitchFamily="18" charset="0"/>
                <a:cs typeface="Times New Roman" panose="02020603050405020304" pitchFamily="18" charset="0"/>
              </a:rPr>
              <a:t>бұл </a:t>
            </a:r>
            <a:r>
              <a:rPr lang="kk-KZ" sz="1900" dirty="0">
                <a:latin typeface="Times New Roman" panose="02020603050405020304" pitchFamily="18" charset="0"/>
                <a:cs typeface="Times New Roman" panose="02020603050405020304" pitchFamily="18" charset="0"/>
              </a:rPr>
              <a:t>әдіс ұсақталған, жарықшақтары көп және ерігіш тау жыныстарында керн шығымын өте төмендетіп жібереді. Сондықтан керн шығымын көбейту үшін кері және қосарлас жуу әдістері </a:t>
            </a:r>
            <a:r>
              <a:rPr lang="kk-KZ" sz="1900" dirty="0" smtClean="0">
                <a:latin typeface="Times New Roman" panose="02020603050405020304" pitchFamily="18" charset="0"/>
                <a:cs typeface="Times New Roman" panose="02020603050405020304" pitchFamily="18" charset="0"/>
              </a:rPr>
              <a:t>қолданылады;</a:t>
            </a:r>
          </a:p>
          <a:p>
            <a:pPr marL="633413" indent="-368300">
              <a:buFont typeface="Wingdings" panose="05000000000000000000" pitchFamily="2" charset="2"/>
              <a:buChar char="ü"/>
            </a:pPr>
            <a:r>
              <a:rPr lang="ru-RU" sz="1900" dirty="0" err="1">
                <a:latin typeface="Times New Roman" panose="02020603050405020304" pitchFamily="18" charset="0"/>
                <a:cs typeface="Times New Roman" panose="02020603050405020304" pitchFamily="18" charset="0"/>
              </a:rPr>
              <a:t>ағынның</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жоғары</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жылдамдығының</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салдарынан</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жұмсақ</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жыныстарда</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бұрғылау</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кезінде</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ұңғыма</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қабырғаларының</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шайылуы</a:t>
            </a:r>
            <a:r>
              <a:rPr lang="ru-RU" sz="1900" dirty="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мүмкін</a:t>
            </a:r>
            <a:r>
              <a:rPr lang="ru-RU" sz="1900" dirty="0" smtClean="0">
                <a:latin typeface="Times New Roman" panose="02020603050405020304" pitchFamily="18" charset="0"/>
                <a:cs typeface="Times New Roman" panose="02020603050405020304" pitchFamily="18" charset="0"/>
              </a:rPr>
              <a:t>;</a:t>
            </a:r>
          </a:p>
          <a:p>
            <a:pPr marL="633413" indent="-368300">
              <a:buFont typeface="Wingdings" panose="05000000000000000000" pitchFamily="2" charset="2"/>
              <a:buChar char="ü"/>
            </a:pPr>
            <a:r>
              <a:rPr lang="ru-RU" sz="1900" dirty="0" err="1">
                <a:latin typeface="Times New Roman" panose="02020603050405020304" pitchFamily="18" charset="0"/>
                <a:cs typeface="Times New Roman" panose="02020603050405020304" pitchFamily="18" charset="0"/>
              </a:rPr>
              <a:t>үлкен</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диаметрлі</a:t>
            </a:r>
            <a:r>
              <a:rPr lang="ru-RU" sz="1900" dirty="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ұңғымаларды</a:t>
            </a:r>
            <a:r>
              <a:rPr lang="ru-RU" sz="1900" dirty="0" smtClean="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бұрғылау</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кезінде</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жыныстың</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барлық</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бұрғыланған</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бөлшектері</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жер</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бетіне</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шығарылатын</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жоғары</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ағынды</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жылдамдықты</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жасау</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үшін</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қажетті</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жуу</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сұйықтығының</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жоғары</a:t>
            </a:r>
            <a:r>
              <a:rPr lang="ru-RU" sz="1900" dirty="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шығыны</a:t>
            </a:r>
            <a:r>
              <a:rPr lang="ru-RU" sz="1900" dirty="0" smtClean="0">
                <a:latin typeface="Times New Roman" panose="02020603050405020304" pitchFamily="18" charset="0"/>
                <a:cs typeface="Times New Roman" panose="02020603050405020304" pitchFamily="18" charset="0"/>
              </a:rPr>
              <a:t>.</a:t>
            </a:r>
            <a:endParaRPr lang="ru-RU" sz="19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32466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53576" y="5877272"/>
            <a:ext cx="7315200" cy="648112"/>
          </a:xfrm>
        </p:spPr>
        <p:txBody>
          <a:bodyPr>
            <a:normAutofit/>
          </a:bodyPr>
          <a:lstStyle/>
          <a:p>
            <a:pPr marL="45720" indent="0" algn="ctr">
              <a:buNone/>
            </a:pPr>
            <a:r>
              <a:rPr lang="kk-KZ" sz="2800" b="1" i="1" dirty="0" smtClean="0">
                <a:solidFill>
                  <a:schemeClr val="tx2"/>
                </a:solidFill>
                <a:latin typeface="Times New Roman" panose="02020603050405020304" pitchFamily="18" charset="0"/>
                <a:cs typeface="Times New Roman" panose="02020603050405020304" pitchFamily="18" charset="0"/>
              </a:rPr>
              <a:t>Кері жуу әдісі</a:t>
            </a:r>
            <a:endParaRPr lang="ru-RU" sz="2800" b="1" i="1" dirty="0">
              <a:solidFill>
                <a:schemeClr val="tx2"/>
              </a:solidFill>
              <a:latin typeface="Times New Roman" panose="02020603050405020304" pitchFamily="18" charset="0"/>
              <a:cs typeface="Times New Roman" panose="02020603050405020304"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276712"/>
            <a:ext cx="8575297" cy="5456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756930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14400" y="836713"/>
            <a:ext cx="7315200" cy="5472648"/>
          </a:xfrm>
        </p:spPr>
        <p:txBody>
          <a:bodyPr>
            <a:normAutofit/>
          </a:bodyPr>
          <a:lstStyle/>
          <a:p>
            <a:r>
              <a:rPr lang="ru-RU" sz="2200" b="1" i="1" dirty="0" err="1">
                <a:solidFill>
                  <a:schemeClr val="tx2"/>
                </a:solidFill>
                <a:latin typeface="Times New Roman" panose="02020603050405020304" pitchFamily="18" charset="0"/>
                <a:cs typeface="Times New Roman" panose="02020603050405020304" pitchFamily="18" charset="0"/>
              </a:rPr>
              <a:t>Кері</a:t>
            </a:r>
            <a:r>
              <a:rPr lang="ru-RU" sz="2200" b="1" i="1" dirty="0">
                <a:solidFill>
                  <a:schemeClr val="tx2"/>
                </a:solidFill>
                <a:latin typeface="Times New Roman" panose="02020603050405020304" pitchFamily="18" charset="0"/>
                <a:cs typeface="Times New Roman" panose="02020603050405020304" pitchFamily="18" charset="0"/>
              </a:rPr>
              <a:t> </a:t>
            </a:r>
            <a:r>
              <a:rPr lang="ru-RU" sz="2200" b="1" i="1" dirty="0" err="1">
                <a:solidFill>
                  <a:schemeClr val="tx2"/>
                </a:solidFill>
                <a:latin typeface="Times New Roman" panose="02020603050405020304" pitchFamily="18" charset="0"/>
                <a:cs typeface="Times New Roman" panose="02020603050405020304" pitchFamily="18" charset="0"/>
              </a:rPr>
              <a:t>жуудың</a:t>
            </a:r>
            <a:r>
              <a:rPr lang="ru-RU" sz="2200" b="1" i="1" dirty="0">
                <a:solidFill>
                  <a:schemeClr val="tx2"/>
                </a:solidFill>
                <a:latin typeface="Times New Roman" panose="02020603050405020304" pitchFamily="18" charset="0"/>
                <a:cs typeface="Times New Roman" panose="02020603050405020304" pitchFamily="18" charset="0"/>
              </a:rPr>
              <a:t> </a:t>
            </a:r>
            <a:r>
              <a:rPr lang="ru-RU" sz="2200" b="1" i="1" dirty="0" err="1">
                <a:solidFill>
                  <a:schemeClr val="tx2"/>
                </a:solidFill>
                <a:latin typeface="Times New Roman" panose="02020603050405020304" pitchFamily="18" charset="0"/>
                <a:cs typeface="Times New Roman" panose="02020603050405020304" pitchFamily="18" charset="0"/>
              </a:rPr>
              <a:t>артықшылықтары</a:t>
            </a:r>
            <a:r>
              <a:rPr lang="ru-RU" sz="2200" b="1" i="1" dirty="0" smtClean="0">
                <a:solidFill>
                  <a:schemeClr val="tx2"/>
                </a:solidFill>
                <a:latin typeface="Times New Roman" panose="02020603050405020304" pitchFamily="18" charset="0"/>
                <a:cs typeface="Times New Roman" panose="02020603050405020304" pitchFamily="18" charset="0"/>
              </a:rPr>
              <a:t>:</a:t>
            </a:r>
          </a:p>
          <a:p>
            <a:pPr marL="800100" indent="-342900">
              <a:buFont typeface="Wingdings" panose="05000000000000000000" pitchFamily="2" charset="2"/>
              <a:buChar char="ü"/>
            </a:pPr>
            <a:r>
              <a:rPr lang="ru-RU" sz="2200" dirty="0" err="1" smtClean="0">
                <a:latin typeface="Times New Roman" panose="02020603050405020304" pitchFamily="18" charset="0"/>
                <a:cs typeface="Times New Roman" panose="02020603050405020304" pitchFamily="18" charset="0"/>
              </a:rPr>
              <a:t>Ұңғыма</a:t>
            </a:r>
            <a:r>
              <a:rPr lang="ru-RU" sz="2200" dirty="0" smtClean="0">
                <a:latin typeface="Times New Roman" panose="02020603050405020304" pitchFamily="18" charset="0"/>
                <a:cs typeface="Times New Roman" panose="02020603050405020304" pitchFamily="18" charset="0"/>
              </a:rPr>
              <a:t> </a:t>
            </a:r>
            <a:r>
              <a:rPr lang="ru-RU" sz="2200" dirty="0" err="1" smtClean="0">
                <a:latin typeface="Times New Roman" panose="02020603050405020304" pitchFamily="18" charset="0"/>
                <a:cs typeface="Times New Roman" panose="02020603050405020304" pitchFamily="18" charset="0"/>
              </a:rPr>
              <a:t>түбін</a:t>
            </a:r>
            <a:r>
              <a:rPr lang="ru-RU" sz="2200" dirty="0" smtClean="0">
                <a:latin typeface="Times New Roman" panose="02020603050405020304" pitchFamily="18" charset="0"/>
                <a:cs typeface="Times New Roman" panose="02020603050405020304" pitchFamily="18" charset="0"/>
              </a:rPr>
              <a:t> </a:t>
            </a:r>
            <a:r>
              <a:rPr lang="ru-RU" sz="2200" dirty="0" err="1" smtClean="0">
                <a:latin typeface="Times New Roman" panose="02020603050405020304" pitchFamily="18" charset="0"/>
                <a:cs typeface="Times New Roman" panose="02020603050405020304" pitchFamily="18" charset="0"/>
              </a:rPr>
              <a:t>қираған</a:t>
            </a:r>
            <a:r>
              <a:rPr lang="ru-RU" sz="2200" dirty="0" smtClean="0">
                <a:latin typeface="Times New Roman" panose="02020603050405020304" pitchFamily="18" charset="0"/>
                <a:cs typeface="Times New Roman" panose="02020603050405020304" pitchFamily="18" charset="0"/>
              </a:rPr>
              <a:t> </a:t>
            </a:r>
            <a:r>
              <a:rPr lang="ru-RU" sz="2200" dirty="0">
                <a:latin typeface="Times New Roman" panose="02020603050405020304" pitchFamily="18" charset="0"/>
                <a:cs typeface="Times New Roman" panose="02020603050405020304" pitchFamily="18" charset="0"/>
              </a:rPr>
              <a:t>тау </a:t>
            </a:r>
            <a:r>
              <a:rPr lang="ru-RU" sz="2200" dirty="0" err="1">
                <a:latin typeface="Times New Roman" panose="02020603050405020304" pitchFamily="18" charset="0"/>
                <a:cs typeface="Times New Roman" panose="02020603050405020304" pitchFamily="18" charset="0"/>
              </a:rPr>
              <a:t>жыныстарының</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бөлшектерінен</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қарқынды</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тазарту</a:t>
            </a:r>
            <a:r>
              <a:rPr lang="ru-RU" sz="2200" dirty="0">
                <a:latin typeface="Times New Roman" panose="02020603050405020304" pitchFamily="18" charset="0"/>
                <a:cs typeface="Times New Roman" panose="02020603050405020304" pitchFamily="18" charset="0"/>
              </a:rPr>
              <a:t> </a:t>
            </a:r>
            <a:endParaRPr lang="ru-RU" sz="2200" dirty="0" smtClean="0">
              <a:latin typeface="Times New Roman" panose="02020603050405020304" pitchFamily="18" charset="0"/>
              <a:cs typeface="Times New Roman" panose="02020603050405020304" pitchFamily="18" charset="0"/>
            </a:endParaRPr>
          </a:p>
          <a:p>
            <a:pPr marL="800100" indent="-342900">
              <a:buFont typeface="Wingdings" panose="05000000000000000000" pitchFamily="2" charset="2"/>
              <a:buChar char="ü"/>
            </a:pPr>
            <a:r>
              <a:rPr lang="ru-RU" sz="2200" dirty="0" err="1" smtClean="0">
                <a:latin typeface="Times New Roman" panose="02020603050405020304" pitchFamily="18" charset="0"/>
                <a:cs typeface="Times New Roman" panose="02020603050405020304" pitchFamily="18" charset="0"/>
              </a:rPr>
              <a:t>Кернді</a:t>
            </a:r>
            <a:r>
              <a:rPr lang="ru-RU" sz="2200" dirty="0" smtClean="0">
                <a:latin typeface="Times New Roman" panose="02020603050405020304" pitchFamily="18" charset="0"/>
                <a:cs typeface="Times New Roman" panose="02020603050405020304" pitchFamily="18" charset="0"/>
              </a:rPr>
              <a:t> </a:t>
            </a:r>
            <a:r>
              <a:rPr lang="ru-RU" sz="2200" dirty="0" err="1" smtClean="0">
                <a:latin typeface="Times New Roman" panose="02020603050405020304" pitchFamily="18" charset="0"/>
                <a:cs typeface="Times New Roman" panose="02020603050405020304" pitchFamily="18" charset="0"/>
              </a:rPr>
              <a:t>бұрғылау</a:t>
            </a:r>
            <a:r>
              <a:rPr lang="ru-RU" sz="2200" dirty="0" smtClean="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құбырлары</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арқылы</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жер</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бетіне</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гидравликалық</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тасымалдау</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мүмкіндігі</a:t>
            </a:r>
            <a:r>
              <a:rPr lang="ru-RU" sz="2200" dirty="0" smtClean="0">
                <a:latin typeface="Times New Roman" panose="02020603050405020304" pitchFamily="18" charset="0"/>
                <a:cs typeface="Times New Roman" panose="02020603050405020304" pitchFamily="18" charset="0"/>
              </a:rPr>
              <a:t>.</a:t>
            </a:r>
          </a:p>
          <a:p>
            <a:r>
              <a:rPr lang="ru-RU" sz="2200" b="1" i="1" dirty="0" err="1" smtClean="0">
                <a:solidFill>
                  <a:schemeClr val="tx2"/>
                </a:solidFill>
                <a:latin typeface="Times New Roman" panose="02020603050405020304" pitchFamily="18" charset="0"/>
                <a:cs typeface="Times New Roman" panose="02020603050405020304" pitchFamily="18" charset="0"/>
              </a:rPr>
              <a:t>Кері</a:t>
            </a:r>
            <a:r>
              <a:rPr lang="ru-RU" sz="2200" b="1" i="1" dirty="0" smtClean="0">
                <a:solidFill>
                  <a:schemeClr val="tx2"/>
                </a:solidFill>
                <a:latin typeface="Times New Roman" panose="02020603050405020304" pitchFamily="18" charset="0"/>
                <a:cs typeface="Times New Roman" panose="02020603050405020304" pitchFamily="18" charset="0"/>
              </a:rPr>
              <a:t> </a:t>
            </a:r>
            <a:r>
              <a:rPr lang="ru-RU" sz="2200" b="1" i="1" dirty="0" err="1">
                <a:solidFill>
                  <a:schemeClr val="tx2"/>
                </a:solidFill>
                <a:latin typeface="Times New Roman" panose="02020603050405020304" pitchFamily="18" charset="0"/>
                <a:cs typeface="Times New Roman" panose="02020603050405020304" pitchFamily="18" charset="0"/>
              </a:rPr>
              <a:t>жуудың</a:t>
            </a:r>
            <a:r>
              <a:rPr lang="ru-RU" sz="2200" b="1" i="1" dirty="0">
                <a:solidFill>
                  <a:schemeClr val="tx2"/>
                </a:solidFill>
                <a:latin typeface="Times New Roman" panose="02020603050405020304" pitchFamily="18" charset="0"/>
                <a:cs typeface="Times New Roman" panose="02020603050405020304" pitchFamily="18" charset="0"/>
              </a:rPr>
              <a:t> </a:t>
            </a:r>
            <a:r>
              <a:rPr lang="ru-RU" sz="2200" b="1" i="1" dirty="0" err="1" smtClean="0">
                <a:solidFill>
                  <a:schemeClr val="tx2"/>
                </a:solidFill>
                <a:latin typeface="Times New Roman" panose="02020603050405020304" pitchFamily="18" charset="0"/>
                <a:cs typeface="Times New Roman" panose="02020603050405020304" pitchFamily="18" charset="0"/>
              </a:rPr>
              <a:t>кемшіліктері</a:t>
            </a:r>
            <a:r>
              <a:rPr lang="ru-RU" sz="2200" b="1" i="1" dirty="0" smtClean="0">
                <a:solidFill>
                  <a:schemeClr val="tx2"/>
                </a:solidFill>
                <a:latin typeface="Times New Roman" panose="02020603050405020304" pitchFamily="18" charset="0"/>
                <a:cs typeface="Times New Roman" panose="02020603050405020304" pitchFamily="18" charset="0"/>
              </a:rPr>
              <a:t>:</a:t>
            </a:r>
          </a:p>
          <a:p>
            <a:pPr marL="815975" indent="-342900">
              <a:buFont typeface="Wingdings" panose="05000000000000000000" pitchFamily="2" charset="2"/>
              <a:buChar char="ü"/>
            </a:pPr>
            <a:r>
              <a:rPr lang="ru-RU" sz="2200" dirty="0" err="1" smtClean="0">
                <a:latin typeface="Times New Roman" panose="02020603050405020304" pitchFamily="18" charset="0"/>
                <a:cs typeface="Times New Roman" panose="02020603050405020304" pitchFamily="18" charset="0"/>
              </a:rPr>
              <a:t>жуу</a:t>
            </a:r>
            <a:r>
              <a:rPr lang="ru-RU" sz="2200" dirty="0" smtClean="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сұйықтығы</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толығымен</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немесе</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ішінара</a:t>
            </a:r>
            <a:r>
              <a:rPr lang="ru-RU" sz="2200" dirty="0">
                <a:latin typeface="Times New Roman" panose="02020603050405020304" pitchFamily="18" charset="0"/>
                <a:cs typeface="Times New Roman" panose="02020603050405020304" pitchFamily="18" charset="0"/>
              </a:rPr>
              <a:t> </a:t>
            </a:r>
            <a:r>
              <a:rPr lang="ru-RU" sz="2200" dirty="0" err="1" smtClean="0">
                <a:latin typeface="Times New Roman" panose="02020603050405020304" pitchFamily="18" charset="0"/>
                <a:cs typeface="Times New Roman" panose="02020603050405020304" pitchFamily="18" charset="0"/>
              </a:rPr>
              <a:t>жоғалатын</a:t>
            </a:r>
            <a:r>
              <a:rPr lang="ru-RU" sz="2200" dirty="0" smtClean="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бөлімде</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сіңіргіш</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горизонттар</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болған</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кезде</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бұрғылаудың</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қалыпты</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процесін</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қамтамасыз</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етудің</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мүмкін</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еместігі</a:t>
            </a:r>
            <a:r>
              <a:rPr lang="ru-RU" sz="2200" dirty="0" smtClean="0">
                <a:latin typeface="Times New Roman" panose="02020603050405020304" pitchFamily="18" charset="0"/>
                <a:cs typeface="Times New Roman" panose="02020603050405020304" pitchFamily="18" charset="0"/>
              </a:rPr>
              <a:t>.</a:t>
            </a:r>
          </a:p>
          <a:p>
            <a:pPr marL="815975" indent="-342900">
              <a:buFont typeface="Wingdings" panose="05000000000000000000" pitchFamily="2" charset="2"/>
              <a:buChar char="ü"/>
            </a:pPr>
            <a:r>
              <a:rPr lang="ru-RU" sz="2200" dirty="0" err="1" smtClean="0">
                <a:latin typeface="Times New Roman" panose="02020603050405020304" pitchFamily="18" charset="0"/>
                <a:cs typeface="Times New Roman" panose="02020603050405020304" pitchFamily="18" charset="0"/>
              </a:rPr>
              <a:t>Кері</a:t>
            </a:r>
            <a:r>
              <a:rPr lang="ru-RU" sz="2200" dirty="0" smtClean="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жуудың</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неғұрлым</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күрделі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ұйымдастырылуына</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байланысты</a:t>
            </a:r>
            <a:r>
              <a:rPr lang="ru-RU" sz="2200" dirty="0">
                <a:latin typeface="Times New Roman" panose="02020603050405020304" pitchFamily="18" charset="0"/>
                <a:cs typeface="Times New Roman" panose="02020603050405020304" pitchFamily="18" charset="0"/>
              </a:rPr>
              <a:t> </a:t>
            </a:r>
            <a:r>
              <a:rPr lang="ru-RU" sz="2200" dirty="0" err="1" smtClean="0">
                <a:latin typeface="Times New Roman" panose="02020603050405020304" pitchFamily="18" charset="0"/>
                <a:cs typeface="Times New Roman" panose="02020603050405020304" pitchFamily="18" charset="0"/>
              </a:rPr>
              <a:t>оның</a:t>
            </a:r>
            <a:r>
              <a:rPr lang="ru-RU" sz="2200" dirty="0" smtClean="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қолданылуы</a:t>
            </a:r>
            <a:r>
              <a:rPr lang="ru-RU" sz="2200" dirty="0">
                <a:latin typeface="Times New Roman" panose="02020603050405020304" pitchFamily="18" charset="0"/>
                <a:cs typeface="Times New Roman" panose="02020603050405020304" pitchFamily="18" charset="0"/>
              </a:rPr>
              <a:t> </a:t>
            </a:r>
            <a:r>
              <a:rPr lang="ru-RU" sz="2200" dirty="0" err="1" smtClean="0">
                <a:latin typeface="Times New Roman" panose="02020603050405020304" pitchFamily="18" charset="0"/>
                <a:cs typeface="Times New Roman" panose="02020603050405020304" pitchFamily="18" charset="0"/>
              </a:rPr>
              <a:t>шектеулі</a:t>
            </a:r>
            <a:r>
              <a:rPr lang="ru-RU" sz="2200" dirty="0" smtClean="0">
                <a:latin typeface="Times New Roman" panose="02020603050405020304" pitchFamily="18" charset="0"/>
                <a:cs typeface="Times New Roman" panose="02020603050405020304" pitchFamily="18" charset="0"/>
              </a:rPr>
              <a:t>.</a:t>
            </a:r>
            <a:endParaRPr lang="ru-RU"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951775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5301208"/>
            <a:ext cx="8568952" cy="1368152"/>
          </a:xfrm>
        </p:spPr>
        <p:txBody>
          <a:bodyPr>
            <a:normAutofit/>
          </a:bodyPr>
          <a:lstStyle/>
          <a:p>
            <a:r>
              <a:rPr lang="kk-KZ" b="1" i="1" dirty="0">
                <a:solidFill>
                  <a:schemeClr val="tx2"/>
                </a:solidFill>
                <a:latin typeface="Times New Roman" panose="02020603050405020304" pitchFamily="18" charset="0"/>
                <a:cs typeface="Times New Roman" panose="02020603050405020304" pitchFamily="18" charset="0"/>
              </a:rPr>
              <a:t>Қосарлас </a:t>
            </a:r>
            <a:r>
              <a:rPr lang="kk-KZ" b="1" i="1" dirty="0" smtClean="0">
                <a:solidFill>
                  <a:schemeClr val="tx2"/>
                </a:solidFill>
                <a:latin typeface="Times New Roman" panose="02020603050405020304" pitchFamily="18" charset="0"/>
                <a:cs typeface="Times New Roman" panose="02020603050405020304" pitchFamily="18" charset="0"/>
              </a:rPr>
              <a:t>(құрастырылған) жуу </a:t>
            </a:r>
            <a:r>
              <a:rPr lang="kk-KZ" b="1" i="1" dirty="0">
                <a:solidFill>
                  <a:schemeClr val="tx2"/>
                </a:solidFill>
                <a:latin typeface="Times New Roman" panose="02020603050405020304" pitchFamily="18" charset="0"/>
                <a:cs typeface="Times New Roman" panose="02020603050405020304" pitchFamily="18" charset="0"/>
              </a:rPr>
              <a:t>әдісінде</a:t>
            </a:r>
            <a:r>
              <a:rPr lang="kk-KZ" dirty="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жуу </a:t>
            </a:r>
            <a:r>
              <a:rPr lang="kk-KZ" dirty="0">
                <a:latin typeface="Times New Roman" panose="02020603050405020304" pitchFamily="18" charset="0"/>
                <a:cs typeface="Times New Roman" panose="02020603050405020304" pitchFamily="18" charset="0"/>
              </a:rPr>
              <a:t>сұйығы колонкалық құбырға дейін тура әдіспен жіберіліп, одан кейін яғни ұңғы түбіне </a:t>
            </a:r>
            <a:r>
              <a:rPr lang="kk-KZ" dirty="0" smtClean="0">
                <a:latin typeface="Times New Roman" panose="02020603050405020304" pitchFamily="18" charset="0"/>
                <a:cs typeface="Times New Roman" panose="02020603050405020304" pitchFamily="18" charset="0"/>
              </a:rPr>
              <a:t>жақын</a:t>
            </a:r>
            <a:r>
              <a:rPr lang="ru-RU" dirty="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аумақта </a:t>
            </a:r>
            <a:r>
              <a:rPr lang="kk-KZ" dirty="0">
                <a:latin typeface="Times New Roman" panose="02020603050405020304" pitchFamily="18" charset="0"/>
                <a:cs typeface="Times New Roman" panose="02020603050405020304" pitchFamily="18" charset="0"/>
              </a:rPr>
              <a:t>кері әдісті пайдаланады. Ол үшін эжекторлы немесе эрлифті снарядтар, пакерлер және батырылмалы насостар қолданылады.</a:t>
            </a:r>
            <a:endParaRPr lang="ru-RU" dirty="0">
              <a:latin typeface="Times New Roman" panose="02020603050405020304" pitchFamily="18" charset="0"/>
              <a:cs typeface="Times New Roman" panose="02020603050405020304" pitchFamily="18"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221166"/>
            <a:ext cx="6048672" cy="51125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191280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39552" y="692696"/>
            <a:ext cx="7690048" cy="6048671"/>
          </a:xfrm>
        </p:spPr>
        <p:txBody>
          <a:bodyPr>
            <a:normAutofit lnSpcReduction="10000"/>
          </a:bodyPr>
          <a:lstStyle/>
          <a:p>
            <a:r>
              <a:rPr lang="kk-KZ" b="1" i="1" dirty="0" smtClean="0">
                <a:solidFill>
                  <a:schemeClr val="tx2"/>
                </a:solidFill>
                <a:latin typeface="Times New Roman" panose="02020603050405020304" pitchFamily="18" charset="0"/>
                <a:cs typeface="Times New Roman" panose="02020603050405020304" pitchFamily="18" charset="0"/>
              </a:rPr>
              <a:t>Артықшылықтары:</a:t>
            </a:r>
          </a:p>
          <a:p>
            <a:pPr marL="696912" indent="-342900">
              <a:buFont typeface="Wingdings" panose="05000000000000000000" pitchFamily="2" charset="2"/>
              <a:buChar char="ü"/>
            </a:pPr>
            <a:r>
              <a:rPr lang="ru-RU" dirty="0" err="1">
                <a:latin typeface="Times New Roman" panose="02020603050405020304" pitchFamily="18" charset="0"/>
                <a:cs typeface="Times New Roman" panose="02020603050405020304" pitchFamily="18" charset="0"/>
              </a:rPr>
              <a:t>қарапайым</a:t>
            </a:r>
            <a:r>
              <a:rPr lang="ru-RU" dirty="0">
                <a:latin typeface="Times New Roman" panose="02020603050405020304" pitchFamily="18" charset="0"/>
                <a:cs typeface="Times New Roman" panose="02020603050405020304" pitchFamily="18" charset="0"/>
              </a:rPr>
              <a:t> дизайн, </a:t>
            </a:r>
            <a:r>
              <a:rPr lang="ru-RU" dirty="0" err="1">
                <a:latin typeface="Times New Roman" panose="02020603050405020304" pitchFamily="18" charset="0"/>
                <a:cs typeface="Times New Roman" panose="02020603050405020304" pitchFamily="18" charset="0"/>
              </a:rPr>
              <a:t>оның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барлық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бөліктері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бір-біріне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мықтап</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бекітілген</a:t>
            </a:r>
            <a:r>
              <a:rPr lang="ru-RU" dirty="0" smtClean="0">
                <a:latin typeface="Times New Roman" panose="02020603050405020304" pitchFamily="18" charset="0"/>
                <a:cs typeface="Times New Roman" panose="02020603050405020304" pitchFamily="18" charset="0"/>
              </a:rPr>
              <a:t>;</a:t>
            </a:r>
          </a:p>
          <a:p>
            <a:pPr marL="696912" indent="-342900">
              <a:buFont typeface="Wingdings" panose="05000000000000000000" pitchFamily="2" charset="2"/>
              <a:buChar char="ü"/>
            </a:pPr>
            <a:r>
              <a:rPr lang="ru-RU" dirty="0" err="1" smtClean="0">
                <a:latin typeface="Times New Roman" panose="02020603050405020304" pitchFamily="18" charset="0"/>
                <a:cs typeface="Times New Roman" panose="02020603050405020304" pitchFamily="18" charset="0"/>
              </a:rPr>
              <a:t>жылжымалы</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элементтер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жоқ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бұл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жабдықты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үздіксіз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пайдаланудың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ұзақ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мерзіміне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кепілдік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береді</a:t>
            </a:r>
            <a:r>
              <a:rPr lang="ru-RU" dirty="0" smtClean="0">
                <a:latin typeface="Times New Roman" panose="02020603050405020304" pitchFamily="18" charset="0"/>
                <a:cs typeface="Times New Roman" panose="02020603050405020304" pitchFamily="18" charset="0"/>
              </a:rPr>
              <a:t>;</a:t>
            </a:r>
          </a:p>
          <a:p>
            <a:pPr marL="696912" indent="-342900">
              <a:buFont typeface="Wingdings" panose="05000000000000000000" pitchFamily="2" charset="2"/>
              <a:buChar char="ü"/>
            </a:pPr>
            <a:r>
              <a:rPr lang="ru-RU" dirty="0" err="1" smtClean="0">
                <a:latin typeface="Times New Roman" panose="02020603050405020304" pitchFamily="18" charset="0"/>
                <a:cs typeface="Times New Roman" panose="02020603050405020304" pitchFamily="18" charset="0"/>
              </a:rPr>
              <a:t>техникалық</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қызмет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көрсетудің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қарапайымдылығы</a:t>
            </a:r>
            <a:r>
              <a:rPr lang="ru-RU" dirty="0">
                <a:latin typeface="Times New Roman" panose="02020603050405020304" pitchFamily="18" charset="0"/>
                <a:cs typeface="Times New Roman" panose="02020603050405020304" pitchFamily="18" charset="0"/>
              </a:rPr>
              <a:t> мен </a:t>
            </a:r>
            <a:r>
              <a:rPr lang="ru-RU" dirty="0" err="1">
                <a:latin typeface="Times New Roman" panose="02020603050405020304" pitchFamily="18" charset="0"/>
                <a:cs typeface="Times New Roman" panose="02020603050405020304" pitchFamily="18" charset="0"/>
              </a:rPr>
              <a:t>жеңілдігі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құрылғы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қандай</a:t>
            </a:r>
            <a:r>
              <a:rPr lang="ru-RU" dirty="0">
                <a:latin typeface="Times New Roman" panose="02020603050405020304" pitchFamily="18" charset="0"/>
                <a:cs typeface="Times New Roman" panose="02020603050405020304" pitchFamily="18" charset="0"/>
              </a:rPr>
              <a:t> да </a:t>
            </a:r>
            <a:r>
              <a:rPr lang="ru-RU" dirty="0" err="1">
                <a:latin typeface="Times New Roman" panose="02020603050405020304" pitchFamily="18" charset="0"/>
                <a:cs typeface="Times New Roman" panose="02020603050405020304" pitchFamily="18" charset="0"/>
              </a:rPr>
              <a:t>бір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себептермен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сәтсіз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болса</a:t>
            </a:r>
            <a:r>
              <a:rPr lang="ru-RU" dirty="0">
                <a:latin typeface="Times New Roman" panose="02020603050405020304" pitchFamily="18" charset="0"/>
                <a:cs typeface="Times New Roman" panose="02020603050405020304" pitchFamily="18" charset="0"/>
              </a:rPr>
              <a:t> да, </a:t>
            </a:r>
            <a:r>
              <a:rPr lang="ru-RU" dirty="0" err="1">
                <a:latin typeface="Times New Roman" panose="02020603050405020304" pitchFamily="18" charset="0"/>
                <a:cs typeface="Times New Roman" panose="02020603050405020304" pitchFamily="18" charset="0"/>
              </a:rPr>
              <a:t>нұсқауларға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сәйкес</a:t>
            </a:r>
            <a:r>
              <a:rPr lang="ru-RU" dirty="0">
                <a:latin typeface="Times New Roman" panose="02020603050405020304" pitchFamily="18" charset="0"/>
                <a:cs typeface="Times New Roman" panose="02020603050405020304" pitchFamily="18" charset="0"/>
              </a:rPr>
              <a:t> оны </a:t>
            </a:r>
            <a:r>
              <a:rPr lang="ru-RU" dirty="0" err="1">
                <a:latin typeface="Times New Roman" panose="02020603050405020304" pitchFamily="18" charset="0"/>
                <a:cs typeface="Times New Roman" panose="02020603050405020304" pitchFamily="18" charset="0"/>
              </a:rPr>
              <a:t>өзіңіз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түзете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аласыз</a:t>
            </a:r>
            <a:r>
              <a:rPr lang="ru-RU" dirty="0" smtClean="0">
                <a:latin typeface="Times New Roman" panose="02020603050405020304" pitchFamily="18" charset="0"/>
                <a:cs typeface="Times New Roman" panose="02020603050405020304" pitchFamily="18" charset="0"/>
              </a:rPr>
              <a:t>);</a:t>
            </a:r>
          </a:p>
          <a:p>
            <a:pPr marL="696912" indent="-342900">
              <a:buFont typeface="Wingdings" panose="05000000000000000000" pitchFamily="2" charset="2"/>
              <a:buChar char="ü"/>
            </a:pPr>
            <a:r>
              <a:rPr lang="ru-RU" dirty="0" err="1" smtClean="0">
                <a:latin typeface="Times New Roman" panose="02020603050405020304" pitchFamily="18" charset="0"/>
                <a:cs typeface="Times New Roman" panose="02020603050405020304" pitchFamily="18" charset="0"/>
              </a:rPr>
              <a:t>жоғары</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өнімділік</a:t>
            </a:r>
            <a:r>
              <a:rPr lang="ru-RU" dirty="0" smtClean="0">
                <a:latin typeface="Times New Roman" panose="02020603050405020304" pitchFamily="18" charset="0"/>
                <a:cs typeface="Times New Roman" panose="02020603050405020304" pitchFamily="18" charset="0"/>
              </a:rPr>
              <a:t>;</a:t>
            </a:r>
          </a:p>
          <a:p>
            <a:pPr marL="696912" indent="-342900">
              <a:buFont typeface="Wingdings" panose="05000000000000000000" pitchFamily="2" charset="2"/>
              <a:buChar char="ü"/>
            </a:pPr>
            <a:r>
              <a:rPr lang="ru-RU" dirty="0" err="1" smtClean="0">
                <a:latin typeface="Times New Roman" panose="02020603050405020304" pitchFamily="18" charset="0"/>
                <a:cs typeface="Times New Roman" panose="02020603050405020304" pitchFamily="18" charset="0"/>
              </a:rPr>
              <a:t>экологиялық</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қауіпсіздік</a:t>
            </a:r>
            <a:r>
              <a:rPr lang="ru-RU" dirty="0" smtClean="0">
                <a:latin typeface="Times New Roman" panose="02020603050405020304" pitchFamily="18" charset="0"/>
                <a:cs typeface="Times New Roman" panose="02020603050405020304" pitchFamily="18" charset="0"/>
              </a:rPr>
              <a:t>;</a:t>
            </a:r>
          </a:p>
          <a:p>
            <a:pPr marL="696912" indent="-342900">
              <a:buFont typeface="Wingdings" panose="05000000000000000000" pitchFamily="2" charset="2"/>
              <a:buChar char="ü"/>
            </a:pPr>
            <a:r>
              <a:rPr lang="ru-RU" dirty="0" err="1" smtClean="0">
                <a:latin typeface="Times New Roman" panose="02020603050405020304" pitchFamily="18" charset="0"/>
                <a:cs typeface="Times New Roman" panose="02020603050405020304" pitchFamily="18" charset="0"/>
              </a:rPr>
              <a:t>барлық</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бөлшектер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соның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ішінде</a:t>
            </a:r>
            <a:r>
              <a:rPr lang="ru-RU" dirty="0">
                <a:latin typeface="Times New Roman" panose="02020603050405020304" pitchFamily="18" charset="0"/>
                <a:cs typeface="Times New Roman" panose="02020603050405020304" pitchFamily="18" charset="0"/>
              </a:rPr>
              <a:t> механизм </a:t>
            </a:r>
            <a:r>
              <a:rPr lang="ru-RU" dirty="0" err="1">
                <a:latin typeface="Times New Roman" panose="02020603050405020304" pitchFamily="18" charset="0"/>
                <a:cs typeface="Times New Roman" panose="02020603050405020304" pitchFamily="18" charset="0"/>
              </a:rPr>
              <a:t>құбырлары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химиялық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механикалық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әсерлерге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жоғары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қарсылықпен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сипатталатын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арнайы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қорытпалардан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жасалған</a:t>
            </a:r>
            <a:r>
              <a:rPr lang="ru-RU" dirty="0" smtClean="0">
                <a:latin typeface="Times New Roman" panose="02020603050405020304" pitchFamily="18" charset="0"/>
                <a:cs typeface="Times New Roman" panose="02020603050405020304" pitchFamily="18" charset="0"/>
              </a:rPr>
              <a:t>.</a:t>
            </a:r>
          </a:p>
          <a:p>
            <a:r>
              <a:rPr lang="kk-KZ" b="1" i="1" dirty="0" smtClean="0">
                <a:solidFill>
                  <a:schemeClr val="tx2"/>
                </a:solidFill>
                <a:latin typeface="Times New Roman" panose="02020603050405020304" pitchFamily="18" charset="0"/>
                <a:cs typeface="Times New Roman" panose="02020603050405020304" pitchFamily="18" charset="0"/>
              </a:rPr>
              <a:t>Кемшіліктері:</a:t>
            </a:r>
          </a:p>
          <a:p>
            <a:pPr marL="727075" indent="-342900">
              <a:buFont typeface="Wingdings" panose="05000000000000000000" pitchFamily="2" charset="2"/>
              <a:buChar char="ü"/>
            </a:pPr>
            <a:r>
              <a:rPr lang="ru-RU" dirty="0" err="1">
                <a:latin typeface="Times New Roman" panose="02020603050405020304" pitchFamily="18" charset="0"/>
                <a:cs typeface="Times New Roman" panose="02020603050405020304" pitchFamily="18" charset="0"/>
              </a:rPr>
              <a:t>жабдық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төмен</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пайдалы</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әсер</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коэффициентімен</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сипатталады</a:t>
            </a: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(КПД);</a:t>
            </a:r>
          </a:p>
          <a:p>
            <a:pPr marL="727075" indent="-342900">
              <a:buFont typeface="Wingdings" panose="05000000000000000000" pitchFamily="2" charset="2"/>
              <a:buChar char="ü"/>
            </a:pPr>
            <a:r>
              <a:rPr lang="ru-RU" dirty="0" err="1" smtClean="0">
                <a:latin typeface="Times New Roman" panose="02020603050405020304" pitchFamily="18" charset="0"/>
                <a:cs typeface="Times New Roman" panose="02020603050405020304" pitchFamily="18" charset="0"/>
              </a:rPr>
              <a:t>құрылғыны</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таяз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ұңғымада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сұйықтықты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сорып</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алу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үшін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орнату</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қолайсыз</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245869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99592" y="1628800"/>
            <a:ext cx="7315200" cy="3539527"/>
          </a:xfrm>
        </p:spPr>
        <p:txBody>
          <a:bodyPr>
            <a:normAutofit/>
          </a:bodyPr>
          <a:lstStyle/>
          <a:p>
            <a:r>
              <a:rPr lang="kk-KZ" sz="2400" b="1" i="1" dirty="0">
                <a:solidFill>
                  <a:schemeClr val="tx2"/>
                </a:solidFill>
                <a:latin typeface="Times New Roman" panose="02020603050405020304" pitchFamily="18" charset="0"/>
                <a:cs typeface="Times New Roman" panose="02020603050405020304" pitchFamily="18" charset="0"/>
              </a:rPr>
              <a:t>Ж</a:t>
            </a:r>
            <a:r>
              <a:rPr lang="kk-KZ" sz="2400" b="1" i="1" dirty="0" smtClean="0">
                <a:solidFill>
                  <a:schemeClr val="tx2"/>
                </a:solidFill>
                <a:latin typeface="Times New Roman" panose="02020603050405020304" pitchFamily="18" charset="0"/>
                <a:cs typeface="Times New Roman" panose="02020603050405020304" pitchFamily="18" charset="0"/>
              </a:rPr>
              <a:t>ергілікті </a:t>
            </a:r>
            <a:r>
              <a:rPr lang="kk-KZ" sz="2400" b="1" i="1" dirty="0">
                <a:solidFill>
                  <a:schemeClr val="tx2"/>
                </a:solidFill>
                <a:latin typeface="Times New Roman" panose="02020603050405020304" pitchFamily="18" charset="0"/>
                <a:cs typeface="Times New Roman" panose="02020603050405020304" pitchFamily="18" charset="0"/>
              </a:rPr>
              <a:t>жуу әдісі </a:t>
            </a:r>
            <a:r>
              <a:rPr lang="kk-KZ" sz="2400" dirty="0">
                <a:latin typeface="Times New Roman" panose="02020603050405020304" pitchFamily="18" charset="0"/>
                <a:cs typeface="Times New Roman" panose="02020603050405020304" pitchFamily="18" charset="0"/>
              </a:rPr>
              <a:t>насоссыз бұрғылау кезінде жиі қолданылады. Ол үшін жуу сұйығы ретінде ұңғы ішіндегі жер асты суларын немесе арнайы жоғарыдан құйылған жуу сұйығын пайдаланады. </a:t>
            </a:r>
            <a:r>
              <a:rPr lang="kk-KZ" sz="2400" dirty="0" smtClean="0">
                <a:latin typeface="Times New Roman" panose="02020603050405020304" pitchFamily="18" charset="0"/>
                <a:cs typeface="Times New Roman" panose="02020603050405020304" pitchFamily="18" charset="0"/>
              </a:rPr>
              <a:t>Ұңғы </a:t>
            </a:r>
            <a:r>
              <a:rPr lang="kk-KZ" sz="2400" dirty="0">
                <a:latin typeface="Times New Roman" panose="02020603050405020304" pitchFamily="18" charset="0"/>
                <a:cs typeface="Times New Roman" panose="02020603050405020304" pitchFamily="18" charset="0"/>
              </a:rPr>
              <a:t>түбінде жуу сұйығының тұйық шырайналма қозғалысы болу үшін арнайы </a:t>
            </a:r>
            <a:r>
              <a:rPr lang="kk-KZ" sz="2400" dirty="0" smtClean="0">
                <a:latin typeface="Times New Roman" panose="02020603050405020304" pitchFamily="18" charset="0"/>
                <a:cs typeface="Times New Roman" panose="02020603050405020304" pitchFamily="18" charset="0"/>
              </a:rPr>
              <a:t>насоссыз </a:t>
            </a:r>
            <a:r>
              <a:rPr lang="kk-KZ" sz="2400" dirty="0">
                <a:latin typeface="Times New Roman" panose="02020603050405020304" pitchFamily="18" charset="0"/>
                <a:cs typeface="Times New Roman" panose="02020603050405020304" pitchFamily="18" charset="0"/>
              </a:rPr>
              <a:t>бұрғылауға арналған аспаптар қолданылады. </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609712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260648"/>
            <a:ext cx="7315200" cy="925996"/>
          </a:xfrm>
        </p:spPr>
        <p:txBody>
          <a:bodyPr>
            <a:noAutofit/>
          </a:bodyPr>
          <a:lstStyle/>
          <a:p>
            <a:pPr algn="ctr"/>
            <a:r>
              <a:rPr lang="ru-RU" sz="2400" dirty="0">
                <a:latin typeface="Times New Roman" panose="02020603050405020304" pitchFamily="18" charset="0"/>
                <a:cs typeface="Times New Roman" panose="02020603050405020304" pitchFamily="18" charset="0"/>
              </a:rPr>
              <a:t>6.2 </a:t>
            </a:r>
            <a:r>
              <a:rPr lang="ru-RU" sz="2400" dirty="0" err="1">
                <a:latin typeface="Times New Roman" panose="02020603050405020304" pitchFamily="18" charset="0"/>
                <a:cs typeface="Times New Roman" panose="02020603050405020304" pitchFamily="18" charset="0"/>
              </a:rPr>
              <a:t>Жуу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агенттерінің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түрлері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атқаратын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міндеттері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және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оларды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қолдану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аймақтары</a:t>
            </a:r>
            <a:endParaRPr lang="ru-RU" sz="2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67544" y="1340768"/>
            <a:ext cx="8208912" cy="5184576"/>
          </a:xfrm>
        </p:spPr>
        <p:txBody>
          <a:bodyPr>
            <a:normAutofit/>
          </a:bodyPr>
          <a:lstStyle/>
          <a:p>
            <a:r>
              <a:rPr lang="kk-KZ" dirty="0">
                <a:latin typeface="Times New Roman" panose="02020603050405020304" pitchFamily="18" charset="0"/>
                <a:cs typeface="Times New Roman" panose="02020603050405020304" pitchFamily="18" charset="0"/>
              </a:rPr>
              <a:t>Тау жыныстарының физико-механикалық ерекшеліктеріне және бұрғыланатын ұңғылардың мақсаттарына байланысты өндірісте әр түрлі жуу сұйықтары қолданылады, олардың негізі ретінде:</a:t>
            </a:r>
            <a:endParaRPr lang="ru-RU" dirty="0">
              <a:latin typeface="Times New Roman" panose="02020603050405020304" pitchFamily="18" charset="0"/>
              <a:cs typeface="Times New Roman" panose="02020603050405020304" pitchFamily="18" charset="0"/>
            </a:endParaRPr>
          </a:p>
          <a:p>
            <a:pPr marL="800100" indent="-342900">
              <a:buFont typeface="Wingdings" panose="05000000000000000000" pitchFamily="2" charset="2"/>
              <a:buChar char="Ø"/>
            </a:pPr>
            <a:r>
              <a:rPr lang="kk-KZ" dirty="0">
                <a:latin typeface="Times New Roman" panose="02020603050405020304" pitchFamily="18" charset="0"/>
                <a:cs typeface="Times New Roman" panose="02020603050405020304" pitchFamily="18" charset="0"/>
              </a:rPr>
              <a:t>а) су;</a:t>
            </a:r>
            <a:endParaRPr lang="ru-RU" dirty="0">
              <a:latin typeface="Times New Roman" panose="02020603050405020304" pitchFamily="18" charset="0"/>
              <a:cs typeface="Times New Roman" panose="02020603050405020304" pitchFamily="18" charset="0"/>
            </a:endParaRPr>
          </a:p>
          <a:p>
            <a:pPr marL="800100" indent="-342900">
              <a:buFont typeface="Wingdings" panose="05000000000000000000" pitchFamily="2" charset="2"/>
              <a:buChar char="Ø"/>
            </a:pPr>
            <a:r>
              <a:rPr lang="kk-KZ" dirty="0">
                <a:latin typeface="Times New Roman" panose="02020603050405020304" pitchFamily="18" charset="0"/>
                <a:cs typeface="Times New Roman" panose="02020603050405020304" pitchFamily="18" charset="0"/>
              </a:rPr>
              <a:t>б) сулы ерітінділер;</a:t>
            </a:r>
            <a:endParaRPr lang="ru-RU" dirty="0">
              <a:latin typeface="Times New Roman" panose="02020603050405020304" pitchFamily="18" charset="0"/>
              <a:cs typeface="Times New Roman" panose="02020603050405020304" pitchFamily="18" charset="0"/>
            </a:endParaRPr>
          </a:p>
          <a:p>
            <a:pPr marL="800100" indent="-342900">
              <a:buFont typeface="Wingdings" panose="05000000000000000000" pitchFamily="2" charset="2"/>
              <a:buChar char="Ø"/>
            </a:pPr>
            <a:r>
              <a:rPr lang="kk-KZ" dirty="0">
                <a:latin typeface="Times New Roman" panose="02020603050405020304" pitchFamily="18" charset="0"/>
                <a:cs typeface="Times New Roman" panose="02020603050405020304" pitchFamily="18" charset="0"/>
              </a:rPr>
              <a:t>в) сулы дисперстік жүйе </a:t>
            </a:r>
            <a:r>
              <a:rPr lang="kk-KZ" dirty="0" smtClean="0">
                <a:latin typeface="Times New Roman" panose="02020603050405020304" pitchFamily="18" charset="0"/>
                <a:cs typeface="Times New Roman" panose="02020603050405020304" pitchFamily="18" charset="0"/>
              </a:rPr>
              <a:t>негізінде:</a:t>
            </a:r>
            <a:r>
              <a:rPr lang="ru-RU" dirty="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саз </a:t>
            </a:r>
            <a:r>
              <a:rPr lang="kk-KZ" dirty="0">
                <a:latin typeface="Times New Roman" panose="02020603050405020304" pitchFamily="18" charset="0"/>
                <a:cs typeface="Times New Roman" panose="02020603050405020304" pitchFamily="18" charset="0"/>
              </a:rPr>
              <a:t>балшық, бор, сапрофель, торф және құрастырылған </a:t>
            </a:r>
            <a:r>
              <a:rPr lang="kk-KZ" dirty="0" smtClean="0">
                <a:latin typeface="Times New Roman" panose="02020603050405020304" pitchFamily="18" charset="0"/>
                <a:cs typeface="Times New Roman" panose="02020603050405020304" pitchFamily="18" charset="0"/>
              </a:rPr>
              <a:t>ертінділер,</a:t>
            </a:r>
            <a:r>
              <a:rPr lang="ru-RU" dirty="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сұйық </a:t>
            </a:r>
            <a:r>
              <a:rPr lang="kk-KZ" dirty="0">
                <a:latin typeface="Times New Roman" panose="02020603050405020304" pitchFamily="18" charset="0"/>
                <a:cs typeface="Times New Roman" panose="02020603050405020304" pitchFamily="18" charset="0"/>
              </a:rPr>
              <a:t>дисперсиялық фазалар (эмульсиялар</a:t>
            </a:r>
            <a:r>
              <a:rPr lang="kk-KZ" dirty="0" smtClean="0">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ұнтақталған </a:t>
            </a:r>
            <a:r>
              <a:rPr lang="kk-KZ" dirty="0">
                <a:latin typeface="Times New Roman" panose="02020603050405020304" pitchFamily="18" charset="0"/>
                <a:cs typeface="Times New Roman" panose="02020603050405020304" pitchFamily="18" charset="0"/>
              </a:rPr>
              <a:t>тау жыныстарынан пайда болатын жуу сұйықтары (табиғи жуу сұйықтары),</a:t>
            </a:r>
            <a:endParaRPr lang="ru-RU" dirty="0">
              <a:latin typeface="Times New Roman" panose="02020603050405020304" pitchFamily="18" charset="0"/>
              <a:cs typeface="Times New Roman" panose="02020603050405020304" pitchFamily="18" charset="0"/>
            </a:endParaRPr>
          </a:p>
          <a:p>
            <a:pPr marL="800100" indent="-342900">
              <a:buFont typeface="Wingdings" panose="05000000000000000000" pitchFamily="2" charset="2"/>
              <a:buChar char="Ø"/>
            </a:pPr>
            <a:r>
              <a:rPr lang="kk-KZ" dirty="0">
                <a:latin typeface="Times New Roman" panose="02020603050405020304" pitchFamily="18" charset="0"/>
                <a:cs typeface="Times New Roman" panose="02020603050405020304" pitchFamily="18" charset="0"/>
              </a:rPr>
              <a:t>г) негізі көмірсутекті дисперстік жүйе; </a:t>
            </a:r>
            <a:endParaRPr lang="kk-KZ" dirty="0" smtClean="0">
              <a:latin typeface="Times New Roman" panose="02020603050405020304" pitchFamily="18" charset="0"/>
              <a:cs typeface="Times New Roman" panose="02020603050405020304" pitchFamily="18" charset="0"/>
            </a:endParaRPr>
          </a:p>
          <a:p>
            <a:pPr marL="800100" indent="-342900">
              <a:buFont typeface="Wingdings" panose="05000000000000000000" pitchFamily="2" charset="2"/>
              <a:buChar char="Ø"/>
            </a:pPr>
            <a:r>
              <a:rPr lang="kk-KZ" dirty="0" smtClean="0">
                <a:latin typeface="Times New Roman" panose="02020603050405020304" pitchFamily="18" charset="0"/>
                <a:cs typeface="Times New Roman" panose="02020603050405020304" pitchFamily="18" charset="0"/>
              </a:rPr>
              <a:t>д</a:t>
            </a:r>
            <a:r>
              <a:rPr lang="kk-KZ" dirty="0">
                <a:latin typeface="Times New Roman" panose="02020603050405020304" pitchFamily="18" charset="0"/>
                <a:cs typeface="Times New Roman" panose="02020603050405020304" pitchFamily="18" charset="0"/>
              </a:rPr>
              <a:t>) қысылған ауа мен газ.</a:t>
            </a:r>
            <a:endParaRPr lang="ru-RU" dirty="0">
              <a:latin typeface="Times New Roman" panose="02020603050405020304" pitchFamily="18" charset="0"/>
              <a:cs typeface="Times New Roman" panose="02020603050405020304" pitchFamily="18" charset="0"/>
            </a:endParaRPr>
          </a:p>
          <a:p>
            <a:pPr marL="800100" indent="-342900">
              <a:buFont typeface="Wingdings" panose="05000000000000000000" pitchFamily="2" charset="2"/>
              <a:buChar char="Ø"/>
            </a:pPr>
            <a:r>
              <a:rPr lang="kk-KZ" dirty="0">
                <a:latin typeface="Times New Roman" panose="02020603050405020304" pitchFamily="18" charset="0"/>
                <a:cs typeface="Times New Roman" panose="02020603050405020304" pitchFamily="18" charset="0"/>
              </a:rPr>
              <a:t>е) полимерлер</a:t>
            </a:r>
            <a:r>
              <a:rPr lang="kk-KZ"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pPr marL="265113" indent="-176213">
              <a:buFont typeface="Wingdings" panose="05000000000000000000" pitchFamily="2" charset="2"/>
              <a:buChar char="§"/>
            </a:pPr>
            <a:r>
              <a:rPr lang="kk-KZ" dirty="0">
                <a:latin typeface="Times New Roman" panose="02020603050405020304" pitchFamily="18" charset="0"/>
                <a:cs typeface="Times New Roman" panose="02020603050405020304" pitchFamily="18" charset="0"/>
              </a:rPr>
              <a:t>Қазіргі кезде ең көп тараған жуу агенттерінің қатарына су және балшық ерітінділері жатады.</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26031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548680"/>
            <a:ext cx="7315200" cy="493948"/>
          </a:xfrm>
        </p:spPr>
        <p:txBody>
          <a:bodyPr>
            <a:normAutofit/>
          </a:bodyPr>
          <a:lstStyle/>
          <a:p>
            <a:pPr algn="ctr"/>
            <a:r>
              <a:rPr lang="kk-KZ" sz="2400" b="1" dirty="0" smtClean="0">
                <a:latin typeface="Times New Roman" panose="02020603050405020304" pitchFamily="18" charset="0"/>
                <a:cs typeface="Times New Roman" panose="02020603050405020304" pitchFamily="18" charset="0"/>
              </a:rPr>
              <a:t>Жуу агенттерінің</a:t>
            </a:r>
            <a:r>
              <a:rPr lang="kk-KZ" sz="2400" b="1" dirty="0">
                <a:latin typeface="Times New Roman" panose="02020603050405020304" pitchFamily="18" charset="0"/>
                <a:cs typeface="Times New Roman" panose="02020603050405020304" pitchFamily="18" charset="0"/>
              </a:rPr>
              <a:t> </a:t>
            </a:r>
            <a:r>
              <a:rPr lang="kk-KZ" sz="2400" b="1" dirty="0" smtClean="0">
                <a:latin typeface="Times New Roman" panose="02020603050405020304" pitchFamily="18" charset="0"/>
                <a:cs typeface="Times New Roman" panose="02020603050405020304" pitchFamily="18" charset="0"/>
              </a:rPr>
              <a:t>атқаратын</a:t>
            </a:r>
            <a:r>
              <a:rPr lang="kk-KZ" sz="2400" b="1" dirty="0">
                <a:latin typeface="Times New Roman" panose="02020603050405020304" pitchFamily="18" charset="0"/>
                <a:cs typeface="Times New Roman" panose="02020603050405020304" pitchFamily="18" charset="0"/>
              </a:rPr>
              <a:t> </a:t>
            </a:r>
            <a:r>
              <a:rPr lang="kk-KZ" sz="2400" b="1" dirty="0" smtClean="0">
                <a:latin typeface="Times New Roman" panose="02020603050405020304" pitchFamily="18" charset="0"/>
                <a:cs typeface="Times New Roman" panose="02020603050405020304" pitchFamily="18" charset="0"/>
              </a:rPr>
              <a:t>негізгі</a:t>
            </a:r>
            <a:r>
              <a:rPr lang="kk-KZ" sz="2400" b="1" dirty="0">
                <a:latin typeface="Times New Roman" panose="02020603050405020304" pitchFamily="18" charset="0"/>
                <a:cs typeface="Times New Roman" panose="02020603050405020304" pitchFamily="18" charset="0"/>
              </a:rPr>
              <a:t> </a:t>
            </a:r>
            <a:r>
              <a:rPr lang="kk-KZ" sz="2400" b="1" dirty="0" smtClean="0">
                <a:latin typeface="Times New Roman" panose="02020603050405020304" pitchFamily="18" charset="0"/>
                <a:cs typeface="Times New Roman" panose="02020603050405020304" pitchFamily="18" charset="0"/>
              </a:rPr>
              <a:t>міндеттері:</a:t>
            </a:r>
            <a:endParaRPr lang="ru-RU" sz="2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395536" y="1196752"/>
            <a:ext cx="8352928" cy="5472607"/>
          </a:xfrm>
        </p:spPr>
        <p:txBody>
          <a:bodyPr>
            <a:normAutofit/>
          </a:bodyPr>
          <a:lstStyle/>
          <a:p>
            <a:pPr lvl="0"/>
            <a:r>
              <a:rPr lang="kk-KZ" dirty="0">
                <a:latin typeface="Times New Roman" panose="02020603050405020304" pitchFamily="18" charset="0"/>
                <a:cs typeface="Times New Roman" panose="02020603050405020304" pitchFamily="18" charset="0"/>
              </a:rPr>
              <a:t>Ұнтақталған тау жыныстарын ұңғы түбінен жер бетіне көтереді.</a:t>
            </a:r>
            <a:endParaRPr lang="ru-RU" dirty="0">
              <a:latin typeface="Times New Roman" panose="02020603050405020304" pitchFamily="18" charset="0"/>
              <a:cs typeface="Times New Roman" panose="02020603050405020304" pitchFamily="18" charset="0"/>
            </a:endParaRPr>
          </a:p>
          <a:p>
            <a:pPr lvl="0"/>
            <a:r>
              <a:rPr lang="kk-KZ" dirty="0">
                <a:latin typeface="Times New Roman" panose="02020603050405020304" pitchFamily="18" charset="0"/>
                <a:cs typeface="Times New Roman" panose="02020603050405020304" pitchFamily="18" charset="0"/>
              </a:rPr>
              <a:t>Тау жыныстарын талқандаушы коронкалар мен қашаулардың кескіш ұштарын бұрғылау кезінде салқындатады.</a:t>
            </a:r>
            <a:endParaRPr lang="ru-RU" dirty="0">
              <a:latin typeface="Times New Roman" panose="02020603050405020304" pitchFamily="18" charset="0"/>
              <a:cs typeface="Times New Roman" panose="02020603050405020304" pitchFamily="18" charset="0"/>
            </a:endParaRPr>
          </a:p>
          <a:p>
            <a:pPr lvl="0"/>
            <a:r>
              <a:rPr lang="kk-KZ" dirty="0" smtClean="0">
                <a:latin typeface="Times New Roman" panose="02020603050405020304" pitchFamily="18" charset="0"/>
                <a:cs typeface="Times New Roman" panose="02020603050405020304" pitchFamily="18" charset="0"/>
              </a:rPr>
              <a:t>Опырылғыш, осал</a:t>
            </a:r>
            <a:r>
              <a:rPr lang="kk-KZ" dirty="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немесе</a:t>
            </a:r>
            <a:r>
              <a:rPr lang="kk-KZ" dirty="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ерігіш</a:t>
            </a:r>
            <a:r>
              <a:rPr lang="kk-KZ" dirty="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тау жыныстарын</a:t>
            </a:r>
            <a:r>
              <a:rPr lang="kk-KZ" dirty="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бұрғылағанда ұңғыларды қабырғаларын бекітіп</a:t>
            </a:r>
            <a:r>
              <a:rPr lang="kk-KZ" dirty="0">
                <a:latin typeface="Times New Roman" panose="02020603050405020304" pitchFamily="18" charset="0"/>
                <a:cs typeface="Times New Roman" panose="02020603050405020304" pitchFamily="18" charset="0"/>
              </a:rPr>
              <a:t>, оларды құлаудан және сырғудан сақтайды.</a:t>
            </a:r>
            <a:endParaRPr lang="ru-RU" dirty="0">
              <a:latin typeface="Times New Roman" panose="02020603050405020304" pitchFamily="18" charset="0"/>
              <a:cs typeface="Times New Roman" panose="02020603050405020304" pitchFamily="18" charset="0"/>
            </a:endParaRPr>
          </a:p>
          <a:p>
            <a:pPr lvl="0"/>
            <a:r>
              <a:rPr lang="kk-KZ" dirty="0">
                <a:latin typeface="Times New Roman" panose="02020603050405020304" pitchFamily="18" charset="0"/>
                <a:cs typeface="Times New Roman" panose="02020603050405020304" pitchFamily="18" charset="0"/>
              </a:rPr>
              <a:t>Мұнай мен газ немесе бірнеше </a:t>
            </a:r>
            <a:r>
              <a:rPr lang="kk-KZ" dirty="0" smtClean="0">
                <a:latin typeface="Times New Roman" panose="02020603050405020304" pitchFamily="18" charset="0"/>
                <a:cs typeface="Times New Roman" panose="02020603050405020304" pitchFamily="18" charset="0"/>
              </a:rPr>
              <a:t>сулы </a:t>
            </a:r>
            <a:r>
              <a:rPr lang="kk-KZ" dirty="0">
                <a:latin typeface="Times New Roman" panose="02020603050405020304" pitchFamily="18" charset="0"/>
                <a:cs typeface="Times New Roman" panose="02020603050405020304" pitchFamily="18" charset="0"/>
              </a:rPr>
              <a:t>қабаттарды бірінен - бірін уақытша ажыратады.</a:t>
            </a:r>
            <a:endParaRPr lang="ru-RU" dirty="0">
              <a:latin typeface="Times New Roman" panose="02020603050405020304" pitchFamily="18" charset="0"/>
              <a:cs typeface="Times New Roman" panose="02020603050405020304" pitchFamily="18" charset="0"/>
            </a:endParaRPr>
          </a:p>
          <a:p>
            <a:pPr lvl="0"/>
            <a:r>
              <a:rPr lang="kk-KZ" dirty="0">
                <a:latin typeface="Times New Roman" panose="02020603050405020304" pitchFamily="18" charset="0"/>
                <a:cs typeface="Times New Roman" panose="02020603050405020304" pitchFamily="18" charset="0"/>
              </a:rPr>
              <a:t>Тау жыныстарын қосымша талқандайды (гидромониторлы әсер).</a:t>
            </a:r>
            <a:endParaRPr lang="ru-RU" dirty="0">
              <a:latin typeface="Times New Roman" panose="02020603050405020304" pitchFamily="18" charset="0"/>
              <a:cs typeface="Times New Roman" panose="02020603050405020304" pitchFamily="18" charset="0"/>
            </a:endParaRPr>
          </a:p>
          <a:p>
            <a:pPr lvl="0"/>
            <a:r>
              <a:rPr lang="kk-KZ" dirty="0">
                <a:latin typeface="Times New Roman" panose="02020603050405020304" pitchFamily="18" charset="0"/>
                <a:cs typeface="Times New Roman" panose="02020603050405020304" pitchFamily="18" charset="0"/>
              </a:rPr>
              <a:t>Бұрғылау құбырларының сыртын "майлап", құбырлармен ұңғы қабырғасы арасындағы үйкеліс күшін және қажалуын азайтады.</a:t>
            </a:r>
            <a:endParaRPr lang="ru-RU" dirty="0">
              <a:latin typeface="Times New Roman" panose="02020603050405020304" pitchFamily="18" charset="0"/>
              <a:cs typeface="Times New Roman" panose="02020603050405020304" pitchFamily="18" charset="0"/>
            </a:endParaRPr>
          </a:p>
          <a:p>
            <a:pPr lvl="0"/>
            <a:r>
              <a:rPr lang="kk-KZ" dirty="0">
                <a:latin typeface="Times New Roman" panose="02020603050405020304" pitchFamily="18" charset="0"/>
                <a:cs typeface="Times New Roman" panose="02020603050405020304" pitchFamily="18" charset="0"/>
              </a:rPr>
              <a:t>Ұңғыға түсірілетін түптік машиналардың (трубобур, пневмосоққыш, гидросоққыш т.с.с), механизмдерін іске қосып жұмыс істеткізеді.</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Барлама ұңғыларды гидротасымалдау тәсілімен бұрғылағанда тау жынысының үлгісін (кернді) жер бетіне көтереді және де басқа міндеттер атқарады.</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004553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14400" y="1700809"/>
            <a:ext cx="7315200" cy="4608552"/>
          </a:xfrm>
        </p:spPr>
        <p:txBody>
          <a:bodyPr>
            <a:normAutofit/>
          </a:bodyPr>
          <a:lstStyle/>
          <a:p>
            <a:r>
              <a:rPr lang="kk-KZ" sz="2400" dirty="0">
                <a:latin typeface="Times New Roman" panose="02020603050405020304" pitchFamily="18" charset="0"/>
                <a:cs typeface="Times New Roman" panose="02020603050405020304" pitchFamily="18" charset="0"/>
              </a:rPr>
              <a:t>Бір заттың ішінде екінші заттың біркелкі таралып орналасуын </a:t>
            </a:r>
            <a:r>
              <a:rPr lang="kk-KZ" sz="2400" b="1" i="1" dirty="0">
                <a:solidFill>
                  <a:schemeClr val="tx2"/>
                </a:solidFill>
                <a:latin typeface="Times New Roman" panose="02020603050405020304" pitchFamily="18" charset="0"/>
                <a:cs typeface="Times New Roman" panose="02020603050405020304" pitchFamily="18" charset="0"/>
              </a:rPr>
              <a:t>ерітінді </a:t>
            </a:r>
            <a:r>
              <a:rPr lang="kk-KZ" sz="2400" dirty="0">
                <a:latin typeface="Times New Roman" panose="02020603050405020304" pitchFamily="18" charset="0"/>
                <a:cs typeface="Times New Roman" panose="02020603050405020304" pitchFamily="18" charset="0"/>
              </a:rPr>
              <a:t>дейді. </a:t>
            </a:r>
            <a:endParaRPr lang="kk-KZ" sz="2400" dirty="0" smtClean="0">
              <a:latin typeface="Times New Roman" panose="02020603050405020304" pitchFamily="18" charset="0"/>
              <a:cs typeface="Times New Roman" panose="02020603050405020304" pitchFamily="18" charset="0"/>
            </a:endParaRPr>
          </a:p>
          <a:p>
            <a:r>
              <a:rPr lang="kk-KZ" sz="2400" dirty="0" smtClean="0">
                <a:latin typeface="Times New Roman" panose="02020603050405020304" pitchFamily="18" charset="0"/>
                <a:cs typeface="Times New Roman" panose="02020603050405020304" pitchFamily="18" charset="0"/>
              </a:rPr>
              <a:t>Еріткіш </a:t>
            </a:r>
            <a:r>
              <a:rPr lang="kk-KZ" sz="2400" dirty="0">
                <a:latin typeface="Times New Roman" panose="02020603050405020304" pitchFamily="18" charset="0"/>
                <a:cs typeface="Times New Roman" panose="02020603050405020304" pitchFamily="18" charset="0"/>
              </a:rPr>
              <a:t>заттың ішіндегі еріген зат бөліктерінің іріліктеріне қарай ерітінділер </a:t>
            </a:r>
            <a:endParaRPr lang="kk-KZ" sz="2400" dirty="0" smtClean="0">
              <a:latin typeface="Times New Roman" panose="02020603050405020304" pitchFamily="18" charset="0"/>
              <a:cs typeface="Times New Roman" panose="02020603050405020304" pitchFamily="18" charset="0"/>
            </a:endParaRPr>
          </a:p>
          <a:p>
            <a:r>
              <a:rPr lang="kk-KZ" sz="2400" dirty="0" smtClean="0">
                <a:latin typeface="Times New Roman" panose="02020603050405020304" pitchFamily="18" charset="0"/>
                <a:cs typeface="Times New Roman" panose="02020603050405020304" pitchFamily="18" charset="0"/>
              </a:rPr>
              <a:t>нағыз</a:t>
            </a:r>
            <a:r>
              <a:rPr lang="kk-KZ" sz="2400" dirty="0">
                <a:latin typeface="Times New Roman" panose="02020603050405020304" pitchFamily="18" charset="0"/>
                <a:cs typeface="Times New Roman" panose="02020603050405020304" pitchFamily="18" charset="0"/>
              </a:rPr>
              <a:t>, </a:t>
            </a:r>
            <a:endParaRPr lang="kk-KZ" sz="2400" dirty="0" smtClean="0">
              <a:latin typeface="Times New Roman" panose="02020603050405020304" pitchFamily="18" charset="0"/>
              <a:cs typeface="Times New Roman" panose="02020603050405020304" pitchFamily="18" charset="0"/>
            </a:endParaRPr>
          </a:p>
          <a:p>
            <a:r>
              <a:rPr lang="kk-KZ" sz="2400" dirty="0" smtClean="0">
                <a:latin typeface="Times New Roman" panose="02020603050405020304" pitchFamily="18" charset="0"/>
                <a:cs typeface="Times New Roman" panose="02020603050405020304" pitchFamily="18" charset="0"/>
              </a:rPr>
              <a:t>коллоидты </a:t>
            </a:r>
          </a:p>
          <a:p>
            <a:r>
              <a:rPr lang="kk-KZ" sz="2400" dirty="0" smtClean="0">
                <a:latin typeface="Times New Roman" panose="02020603050405020304" pitchFamily="18" charset="0"/>
                <a:cs typeface="Times New Roman" panose="02020603050405020304" pitchFamily="18" charset="0"/>
              </a:rPr>
              <a:t>суспензиялы </a:t>
            </a:r>
            <a:r>
              <a:rPr lang="kk-KZ" sz="2400" dirty="0">
                <a:latin typeface="Times New Roman" panose="02020603050405020304" pitchFamily="18" charset="0"/>
                <a:cs typeface="Times New Roman" panose="02020603050405020304" pitchFamily="18" charset="0"/>
              </a:rPr>
              <a:t>болып үш топқа бөлінеді.</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88616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188640"/>
            <a:ext cx="7315200" cy="1154097"/>
          </a:xfrm>
        </p:spPr>
        <p:txBody>
          <a:bodyPr>
            <a:normAutofit/>
          </a:bodyPr>
          <a:lstStyle/>
          <a:p>
            <a:pPr algn="ctr"/>
            <a:r>
              <a:rPr lang="ru-RU" sz="2800" dirty="0">
                <a:latin typeface="Times New Roman" panose="02020603050405020304" pitchFamily="18" charset="0"/>
                <a:cs typeface="Times New Roman" panose="02020603050405020304" pitchFamily="18" charset="0"/>
              </a:rPr>
              <a:t>6.3 </a:t>
            </a:r>
            <a:r>
              <a:rPr lang="ru-RU" sz="2800" dirty="0" err="1">
                <a:latin typeface="Times New Roman" panose="02020603050405020304" pitchFamily="18" charset="0"/>
                <a:cs typeface="Times New Roman" panose="02020603050405020304" pitchFamily="18" charset="0"/>
              </a:rPr>
              <a:t>Ауа</a:t>
            </a:r>
            <a:r>
              <a:rPr lang="ru-RU" sz="2800" dirty="0">
                <a:latin typeface="Times New Roman" panose="02020603050405020304" pitchFamily="18" charset="0"/>
                <a:cs typeface="Times New Roman" panose="02020603050405020304" pitchFamily="18" charset="0"/>
              </a:rPr>
              <a:t> мен </a:t>
            </a:r>
            <a:r>
              <a:rPr lang="ru-RU" sz="2800" dirty="0" err="1">
                <a:latin typeface="Times New Roman" panose="02020603050405020304" pitchFamily="18" charset="0"/>
                <a:cs typeface="Times New Roman" panose="02020603050405020304" pitchFamily="18" charset="0"/>
              </a:rPr>
              <a:t>газдарды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ұңғыны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тазалауға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пайдалану</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жағдайлары</a:t>
            </a:r>
            <a:endParaRPr lang="ru-RU" sz="28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323528" y="1916832"/>
            <a:ext cx="3096344" cy="3672408"/>
          </a:xfrm>
        </p:spPr>
        <p:txBody>
          <a:bodyPr>
            <a:normAutofit/>
          </a:bodyPr>
          <a:lstStyle/>
          <a:p>
            <a:r>
              <a:rPr lang="kk-KZ" dirty="0">
                <a:latin typeface="Times New Roman" panose="02020603050405020304" pitchFamily="18" charset="0"/>
                <a:cs typeface="Times New Roman" panose="02020603050405020304" pitchFamily="18" charset="0"/>
              </a:rPr>
              <a:t>Жуу сұйығының шыр айналым ағысы болмайтын жағдайда, ұңғыны ауамен немесе газбен үрлеп бұрғылаған тиімді. Ол үшін тек ұңғы тілмесінде мұнай, немесе су, болмағаны </a:t>
            </a:r>
            <a:r>
              <a:rPr lang="kk-KZ" dirty="0" smtClean="0">
                <a:latin typeface="Times New Roman" panose="02020603050405020304" pitchFamily="18" charset="0"/>
                <a:cs typeface="Times New Roman" panose="02020603050405020304" pitchFamily="18" charset="0"/>
              </a:rPr>
              <a:t>жөн.</a:t>
            </a:r>
            <a:endParaRPr lang="ru-RU" dirty="0">
              <a:latin typeface="Times New Roman" panose="02020603050405020304" pitchFamily="18" charset="0"/>
              <a:cs typeface="Times New Roman" panose="02020603050405020304" pitchFamily="18" charset="0"/>
            </a:endParaRPr>
          </a:p>
        </p:txBody>
      </p:sp>
      <p:pic>
        <p:nvPicPr>
          <p:cNvPr id="4098" name="Picture 2" descr="Бурение скважин с продувкой воздухом: особенности технологи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3190" y="1484784"/>
            <a:ext cx="4464496" cy="5081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50267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404664"/>
            <a:ext cx="7315200" cy="637964"/>
          </a:xfrm>
        </p:spPr>
        <p:txBody>
          <a:bodyPr>
            <a:normAutofit/>
          </a:bodyPr>
          <a:lstStyle/>
          <a:p>
            <a:pPr algn="ctr"/>
            <a:r>
              <a:rPr lang="ru-RU" sz="2400" dirty="0">
                <a:latin typeface="Times New Roman" panose="02020603050405020304" pitchFamily="18" charset="0"/>
                <a:cs typeface="Times New Roman" panose="02020603050405020304" pitchFamily="18" charset="0"/>
              </a:rPr>
              <a:t>6.4 </a:t>
            </a:r>
            <a:r>
              <a:rPr lang="ru-RU" sz="2400" dirty="0" err="1">
                <a:latin typeface="Times New Roman" panose="02020603050405020304" pitchFamily="18" charset="0"/>
                <a:cs typeface="Times New Roman" panose="02020603050405020304" pitchFamily="18" charset="0"/>
              </a:rPr>
              <a:t>Жуу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сұйықтары</a:t>
            </a:r>
            <a:r>
              <a:rPr lang="ru-RU" sz="2400" dirty="0">
                <a:latin typeface="Times New Roman" panose="02020603050405020304" pitchFamily="18" charset="0"/>
                <a:cs typeface="Times New Roman" panose="02020603050405020304" pitchFamily="18" charset="0"/>
              </a:rPr>
              <a:t>. Су </a:t>
            </a:r>
            <a:r>
              <a:rPr lang="ru-RU" sz="2400" dirty="0" err="1">
                <a:latin typeface="Times New Roman" panose="02020603050405020304" pitchFamily="18" charset="0"/>
                <a:cs typeface="Times New Roman" panose="02020603050405020304" pitchFamily="18" charset="0"/>
              </a:rPr>
              <a:t>негізіндегі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жуу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сұйықтары</a:t>
            </a:r>
            <a:endParaRPr lang="ru-RU" sz="2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539552" y="1412777"/>
            <a:ext cx="8136904" cy="4896584"/>
          </a:xfrm>
        </p:spPr>
        <p:txBody>
          <a:bodyPr>
            <a:normAutofit/>
          </a:bodyPr>
          <a:lstStyle/>
          <a:p>
            <a:pPr algn="ctr"/>
            <a:r>
              <a:rPr lang="kk-KZ" b="1" i="1" dirty="0" smtClean="0">
                <a:solidFill>
                  <a:schemeClr val="tx2"/>
                </a:solidFill>
                <a:latin typeface="Times New Roman" panose="02020603050405020304" pitchFamily="18" charset="0"/>
                <a:cs typeface="Times New Roman" panose="02020603050405020304" pitchFamily="18" charset="0"/>
              </a:rPr>
              <a:t>Су</a:t>
            </a:r>
          </a:p>
          <a:p>
            <a:r>
              <a:rPr lang="kk-KZ" dirty="0" smtClean="0">
                <a:latin typeface="Times New Roman" panose="02020603050405020304" pitchFamily="18" charset="0"/>
                <a:cs typeface="Times New Roman" panose="02020603050405020304" pitchFamily="18" charset="0"/>
              </a:rPr>
              <a:t>Бұрғыланатын </a:t>
            </a:r>
            <a:r>
              <a:rPr lang="kk-KZ" dirty="0">
                <a:latin typeface="Times New Roman" panose="02020603050405020304" pitchFamily="18" charset="0"/>
                <a:cs typeface="Times New Roman" panose="02020603050405020304" pitchFamily="18" charset="0"/>
              </a:rPr>
              <a:t>тау жыныстары орнықты, опырылмайтын болған жағдайда ұңғыны жууға таза су қолдануға болады. Су жуу сұйығы ретінде дүние жүзінде бірінші рет 1848 жылы Францияда штангалы-соққылама бұрғылау кезінде қолданылған. </a:t>
            </a:r>
            <a:endParaRPr lang="kk-KZ" dirty="0" smtClean="0">
              <a:latin typeface="Times New Roman" panose="02020603050405020304" pitchFamily="18" charset="0"/>
              <a:cs typeface="Times New Roman" panose="02020603050405020304" pitchFamily="18" charset="0"/>
            </a:endParaRPr>
          </a:p>
          <a:p>
            <a:r>
              <a:rPr lang="kk-KZ" dirty="0" smtClean="0">
                <a:latin typeface="Times New Roman" panose="02020603050405020304" pitchFamily="18" charset="0"/>
                <a:cs typeface="Times New Roman" panose="02020603050405020304" pitchFamily="18" charset="0"/>
              </a:rPr>
              <a:t>Жуу </a:t>
            </a:r>
            <a:r>
              <a:rPr lang="kk-KZ" dirty="0">
                <a:latin typeface="Times New Roman" panose="02020603050405020304" pitchFamily="18" charset="0"/>
                <a:cs typeface="Times New Roman" panose="02020603050405020304" pitchFamily="18" charset="0"/>
              </a:rPr>
              <a:t>сұйығы ретінде қолданылатын кәдімгі судың </a:t>
            </a:r>
            <a:r>
              <a:rPr lang="kk-KZ" b="1" i="1" dirty="0">
                <a:latin typeface="Times New Roman" panose="02020603050405020304" pitchFamily="18" charset="0"/>
                <a:cs typeface="Times New Roman" panose="02020603050405020304" pitchFamily="18" charset="0"/>
              </a:rPr>
              <a:t>артықшылығы</a:t>
            </a:r>
            <a:r>
              <a:rPr lang="kk-KZ" dirty="0">
                <a:latin typeface="Times New Roman" panose="02020603050405020304" pitchFamily="18" charset="0"/>
                <a:cs typeface="Times New Roman" panose="02020603050405020304" pitchFamily="18" charset="0"/>
              </a:rPr>
              <a:t> оның бағасының арзандығы, тұтқырлығының балшық ерітінділерімен салыстырғанда көп еместігі және бұрғылау аспаптарының кескіш ұштарын салқындатудың тиімділігі болып есептеледі. Егер сумен ұңғы қолайлы жағдайларда бұрғыланса механикалық жылдамдық, балшық ерітінділерін қолдануға қарағанда, бірнеше рет өседі. Сонымен қатар, балшық ерітінділерін жасауға, балшық пен химиялық реагенттерді тасуға кететін шығындарды да едәуір үнемдейді. </a:t>
            </a:r>
            <a:endParaRPr lang="kk-KZ" dirty="0" smtClean="0">
              <a:latin typeface="Times New Roman" panose="02020603050405020304" pitchFamily="18" charset="0"/>
              <a:cs typeface="Times New Roman" panose="02020603050405020304" pitchFamily="18" charset="0"/>
            </a:endParaRPr>
          </a:p>
          <a:p>
            <a:r>
              <a:rPr lang="kk-KZ" b="1" i="1" dirty="0" smtClean="0">
                <a:latin typeface="Times New Roman" panose="02020603050405020304" pitchFamily="18" charset="0"/>
                <a:cs typeface="Times New Roman" panose="02020603050405020304" pitchFamily="18" charset="0"/>
              </a:rPr>
              <a:t>Кемшілігі</a:t>
            </a:r>
            <a:r>
              <a:rPr lang="kk-KZ" dirty="0" smtClean="0">
                <a:latin typeface="Times New Roman" panose="02020603050405020304" pitchFamily="18" charset="0"/>
                <a:cs typeface="Times New Roman" panose="02020603050405020304" pitchFamily="18" charset="0"/>
              </a:rPr>
              <a:t>: осыған </a:t>
            </a:r>
            <a:r>
              <a:rPr lang="kk-KZ" dirty="0">
                <a:latin typeface="Times New Roman" panose="02020603050405020304" pitchFamily="18" charset="0"/>
                <a:cs typeface="Times New Roman" panose="02020603050405020304" pitchFamily="18" charset="0"/>
              </a:rPr>
              <a:t>қарамастан суды орнықсыз, опырмалы және жарқыншақты тау жыныстарын бұрғылағанда қолдануға болмайды.</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546400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620688"/>
            <a:ext cx="7315200" cy="493948"/>
          </a:xfrm>
        </p:spPr>
        <p:txBody>
          <a:bodyPr>
            <a:normAutofit/>
          </a:bodyPr>
          <a:lstStyle/>
          <a:p>
            <a:pPr algn="ctr"/>
            <a:r>
              <a:rPr lang="kk-KZ" sz="2400" b="1" dirty="0">
                <a:latin typeface="Times New Roman" panose="02020603050405020304" pitchFamily="18" charset="0"/>
                <a:cs typeface="Times New Roman" panose="02020603050405020304" pitchFamily="18" charset="0"/>
              </a:rPr>
              <a:t>Балшықтар және балшық </a:t>
            </a:r>
            <a:r>
              <a:rPr lang="kk-KZ" sz="2400" b="1" dirty="0" smtClean="0">
                <a:latin typeface="Times New Roman" panose="02020603050405020304" pitchFamily="18" charset="0"/>
                <a:cs typeface="Times New Roman" panose="02020603050405020304" pitchFamily="18" charset="0"/>
              </a:rPr>
              <a:t>ертінділері</a:t>
            </a:r>
            <a:endParaRPr lang="ru-RU" sz="2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539552" y="1844824"/>
            <a:ext cx="8424936" cy="4536504"/>
          </a:xfrm>
        </p:spPr>
        <p:txBody>
          <a:bodyPr>
            <a:normAutofit/>
          </a:bodyPr>
          <a:lstStyle/>
          <a:p>
            <a:r>
              <a:rPr lang="kk-KZ" dirty="0" smtClean="0">
                <a:solidFill>
                  <a:schemeClr val="tx2"/>
                </a:solidFill>
                <a:latin typeface="Times New Roman" panose="02020603050405020304" pitchFamily="18" charset="0"/>
                <a:cs typeface="Times New Roman" panose="02020603050405020304" pitchFamily="18" charset="0"/>
              </a:rPr>
              <a:t>Балшық </a:t>
            </a:r>
            <a:r>
              <a:rPr lang="kk-KZ" dirty="0">
                <a:solidFill>
                  <a:schemeClr val="tx2"/>
                </a:solidFill>
                <a:latin typeface="Times New Roman" panose="02020603050405020304" pitchFamily="18" charset="0"/>
                <a:cs typeface="Times New Roman" panose="02020603050405020304" pitchFamily="18" charset="0"/>
              </a:rPr>
              <a:t>ерітінділерінің тиімді </a:t>
            </a:r>
            <a:r>
              <a:rPr lang="kk-KZ" dirty="0" smtClean="0">
                <a:solidFill>
                  <a:schemeClr val="tx2"/>
                </a:solidFill>
                <a:latin typeface="Times New Roman" panose="02020603050405020304" pitchFamily="18" charset="0"/>
                <a:cs typeface="Times New Roman" panose="02020603050405020304" pitchFamily="18" charset="0"/>
              </a:rPr>
              <a:t>себептері:</a:t>
            </a:r>
            <a:endParaRPr lang="ru-RU" dirty="0">
              <a:solidFill>
                <a:schemeClr val="tx2"/>
              </a:solidFill>
              <a:latin typeface="Times New Roman" panose="02020603050405020304" pitchFamily="18" charset="0"/>
              <a:cs typeface="Times New Roman" panose="02020603050405020304" pitchFamily="18" charset="0"/>
            </a:endParaRPr>
          </a:p>
          <a:p>
            <a:pPr marL="633413" lvl="1" indent="-314325"/>
            <a:r>
              <a:rPr lang="kk-KZ" sz="2000" dirty="0" smtClean="0">
                <a:latin typeface="Times New Roman" panose="02020603050405020304" pitchFamily="18" charset="0"/>
                <a:cs typeface="Times New Roman" panose="02020603050405020304" pitchFamily="18" charset="0"/>
              </a:rPr>
              <a:t>ұңғының </a:t>
            </a:r>
            <a:r>
              <a:rPr lang="kk-KZ" sz="2000" dirty="0">
                <a:latin typeface="Times New Roman" panose="02020603050405020304" pitchFamily="18" charset="0"/>
                <a:cs typeface="Times New Roman" panose="02020603050405020304" pitchFamily="18" charset="0"/>
              </a:rPr>
              <a:t>қабырғасына қабыршақ орнатып оларды опырылудан сақтайды;</a:t>
            </a:r>
            <a:endParaRPr lang="ru-RU" sz="2000" dirty="0">
              <a:latin typeface="Times New Roman" panose="02020603050405020304" pitchFamily="18" charset="0"/>
              <a:cs typeface="Times New Roman" panose="02020603050405020304" pitchFamily="18" charset="0"/>
            </a:endParaRPr>
          </a:p>
          <a:p>
            <a:pPr marL="633413" lvl="1" indent="-314325"/>
            <a:r>
              <a:rPr lang="kk-KZ" sz="2000" dirty="0" smtClean="0">
                <a:latin typeface="Times New Roman" panose="02020603050405020304" pitchFamily="18" charset="0"/>
                <a:cs typeface="Times New Roman" panose="02020603050405020304" pitchFamily="18" charset="0"/>
              </a:rPr>
              <a:t>бұрғы </a:t>
            </a:r>
            <a:r>
              <a:rPr lang="kk-KZ" sz="2000" dirty="0">
                <a:latin typeface="Times New Roman" panose="02020603050405020304" pitchFamily="18" charset="0"/>
                <a:cs typeface="Times New Roman" panose="02020603050405020304" pitchFamily="18" charset="0"/>
              </a:rPr>
              <a:t>және шегендеуші құбырларды тозып, мүжілеуден сақтап олардың қолдану мерзімін ұзартады;</a:t>
            </a:r>
            <a:endParaRPr lang="ru-RU" sz="2000" dirty="0">
              <a:latin typeface="Times New Roman" panose="02020603050405020304" pitchFamily="18" charset="0"/>
              <a:cs typeface="Times New Roman" panose="02020603050405020304" pitchFamily="18" charset="0"/>
            </a:endParaRPr>
          </a:p>
          <a:p>
            <a:pPr marL="633413" lvl="1" indent="-314325"/>
            <a:r>
              <a:rPr lang="kk-KZ" sz="2000" dirty="0">
                <a:latin typeface="Times New Roman" panose="02020603050405020304" pitchFamily="18" charset="0"/>
                <a:cs typeface="Times New Roman" panose="02020603050405020304" pitchFamily="18" charset="0"/>
              </a:rPr>
              <a:t>ұ</a:t>
            </a:r>
            <a:r>
              <a:rPr lang="kk-KZ" sz="2000" dirty="0" smtClean="0">
                <a:latin typeface="Times New Roman" panose="02020603050405020304" pitchFamily="18" charset="0"/>
                <a:cs typeface="Times New Roman" panose="02020603050405020304" pitchFamily="18" charset="0"/>
              </a:rPr>
              <a:t>нтақталған  </a:t>
            </a:r>
            <a:r>
              <a:rPr lang="kk-KZ" sz="2000" dirty="0">
                <a:latin typeface="Times New Roman" panose="02020603050405020304" pitchFamily="18" charset="0"/>
                <a:cs typeface="Times New Roman" panose="02020603050405020304" pitchFamily="18" charset="0"/>
              </a:rPr>
              <a:t>тау  жыныстарын,  бүғылау  процесі  тоқталған жағдайда, </a:t>
            </a:r>
            <a:r>
              <a:rPr lang="kk-KZ" sz="2000" dirty="0" smtClean="0">
                <a:latin typeface="Times New Roman" panose="02020603050405020304" pitchFamily="18" charset="0"/>
                <a:cs typeface="Times New Roman" panose="02020603050405020304" pitchFamily="18" charset="0"/>
              </a:rPr>
              <a:t>ұңғы </a:t>
            </a:r>
            <a:r>
              <a:rPr lang="kk-KZ" sz="2000" dirty="0">
                <a:latin typeface="Times New Roman" panose="02020603050405020304" pitchFamily="18" charset="0"/>
                <a:cs typeface="Times New Roman" panose="02020603050405020304" pitchFamily="18" charset="0"/>
              </a:rPr>
              <a:t>түбіне түсірмей, қалқытып ұстайды да </a:t>
            </a:r>
            <a:r>
              <a:rPr lang="kk-KZ" sz="2000" dirty="0" smtClean="0">
                <a:latin typeface="Times New Roman" panose="02020603050405020304" pitchFamily="18" charset="0"/>
                <a:cs typeface="Times New Roman" panose="02020603050405020304" pitchFamily="18" charset="0"/>
              </a:rPr>
              <a:t>бұрғылау </a:t>
            </a:r>
            <a:r>
              <a:rPr lang="kk-KZ" sz="2000" dirty="0">
                <a:latin typeface="Times New Roman" panose="02020603050405020304" pitchFamily="18" charset="0"/>
                <a:cs typeface="Times New Roman" panose="02020603050405020304" pitchFamily="18" charset="0"/>
              </a:rPr>
              <a:t>аспаптарын жыныс ұнтақтарымен бастырылып қалуынан сақтайды;</a:t>
            </a:r>
            <a:endParaRPr lang="ru-RU" sz="2000" dirty="0">
              <a:latin typeface="Times New Roman" panose="02020603050405020304" pitchFamily="18" charset="0"/>
              <a:cs typeface="Times New Roman" panose="02020603050405020304" pitchFamily="18" charset="0"/>
            </a:endParaRPr>
          </a:p>
          <a:p>
            <a:pPr marL="633413" lvl="1" indent="-314325"/>
            <a:r>
              <a:rPr lang="kk-KZ" sz="2000" dirty="0" smtClean="0">
                <a:latin typeface="Times New Roman" panose="02020603050405020304" pitchFamily="18" charset="0"/>
                <a:cs typeface="Times New Roman" panose="02020603050405020304" pitchFamily="18" charset="0"/>
              </a:rPr>
              <a:t>сыбағалы </a:t>
            </a:r>
            <a:r>
              <a:rPr lang="kk-KZ" sz="2000" dirty="0">
                <a:latin typeface="Times New Roman" panose="02020603050405020304" pitchFamily="18" charset="0"/>
                <a:cs typeface="Times New Roman" panose="02020603050405020304" pitchFamily="18" charset="0"/>
              </a:rPr>
              <a:t>салмағы үлкен болғандықтан, су, мұнай және газдың ұңғыдан кенеттен атқылауына кедергі жасайды.</a:t>
            </a:r>
            <a:endParaRPr lang="ru-RU" sz="20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6144659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14400" y="1556793"/>
            <a:ext cx="7690048" cy="4752568"/>
          </a:xfrm>
        </p:spPr>
        <p:txBody>
          <a:bodyPr>
            <a:normAutofit/>
          </a:bodyPr>
          <a:lstStyle/>
          <a:p>
            <a:r>
              <a:rPr lang="kk-KZ" dirty="0">
                <a:latin typeface="Times New Roman" panose="02020603050405020304" pitchFamily="18" charset="0"/>
                <a:cs typeface="Times New Roman" panose="02020603050405020304" pitchFamily="18" charset="0"/>
              </a:rPr>
              <a:t>Ұңғы бұрғылауға арналған жуу сұйықтарын дайындайтын заттар тұрғысынан алғанда, балшықтарды келесі үш түрге бөлуге болады:</a:t>
            </a:r>
            <a:endParaRPr lang="ru-RU" dirty="0">
              <a:latin typeface="Times New Roman" panose="02020603050405020304" pitchFamily="18" charset="0"/>
              <a:cs typeface="Times New Roman" panose="02020603050405020304" pitchFamily="18" charset="0"/>
            </a:endParaRPr>
          </a:p>
          <a:p>
            <a:pPr marL="811213" lvl="0" indent="-190500"/>
            <a:r>
              <a:rPr lang="kk-KZ" dirty="0" smtClean="0">
                <a:latin typeface="Times New Roman" panose="02020603050405020304" pitchFamily="18" charset="0"/>
                <a:cs typeface="Times New Roman" panose="02020603050405020304" pitchFamily="18" charset="0"/>
              </a:rPr>
              <a:t>Бентонитті балшықтар, олардың</a:t>
            </a:r>
            <a:r>
              <a:rPr lang="kk-KZ" dirty="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құрамында 85</a:t>
            </a:r>
            <a:r>
              <a:rPr lang="kk-KZ" dirty="0">
                <a:latin typeface="Times New Roman" panose="02020603050405020304" pitchFamily="18" charset="0"/>
                <a:cs typeface="Times New Roman" panose="02020603050405020304" pitchFamily="18" charset="0"/>
              </a:rPr>
              <a:t>%-</a:t>
            </a:r>
            <a:r>
              <a:rPr lang="kk-KZ" dirty="0" smtClean="0">
                <a:latin typeface="Times New Roman" panose="02020603050405020304" pitchFamily="18" charset="0"/>
                <a:cs typeface="Times New Roman" panose="02020603050405020304" pitchFamily="18" charset="0"/>
              </a:rPr>
              <a:t>ке дейін </a:t>
            </a:r>
            <a:r>
              <a:rPr lang="kk-KZ" dirty="0">
                <a:latin typeface="Times New Roman" panose="02020603050405020304" pitchFamily="18" charset="0"/>
                <a:cs typeface="Times New Roman" panose="02020603050405020304" pitchFamily="18" charset="0"/>
              </a:rPr>
              <a:t>монтмориллонит минералдары болады;</a:t>
            </a:r>
            <a:endParaRPr lang="ru-RU" dirty="0">
              <a:latin typeface="Times New Roman" panose="02020603050405020304" pitchFamily="18" charset="0"/>
              <a:cs typeface="Times New Roman" panose="02020603050405020304" pitchFamily="18" charset="0"/>
            </a:endParaRPr>
          </a:p>
          <a:p>
            <a:pPr marL="811213" lvl="0" indent="-190500"/>
            <a:r>
              <a:rPr lang="kk-KZ" dirty="0">
                <a:latin typeface="Times New Roman" panose="02020603050405020304" pitchFamily="18" charset="0"/>
                <a:cs typeface="Times New Roman" panose="02020603050405020304" pitchFamily="18" charset="0"/>
              </a:rPr>
              <a:t>П</a:t>
            </a:r>
            <a:r>
              <a:rPr lang="kk-KZ" dirty="0" smtClean="0">
                <a:latin typeface="Times New Roman" panose="02020603050405020304" pitchFamily="18" charset="0"/>
                <a:cs typeface="Times New Roman" panose="02020603050405020304" pitchFamily="18" charset="0"/>
              </a:rPr>
              <a:t>алыгорскитті</a:t>
            </a:r>
            <a:r>
              <a:rPr lang="kk-KZ" dirty="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балшықтар негізінен монтмориллонит</a:t>
            </a:r>
            <a:r>
              <a:rPr lang="kk-KZ" dirty="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және </a:t>
            </a:r>
            <a:r>
              <a:rPr lang="kk-KZ" dirty="0">
                <a:latin typeface="Times New Roman" panose="02020603050405020304" pitchFamily="18" charset="0"/>
                <a:cs typeface="Times New Roman" panose="02020603050405020304" pitchFamily="18" charset="0"/>
              </a:rPr>
              <a:t>палыгорскит минералдарынан түрады;</a:t>
            </a:r>
            <a:endParaRPr lang="ru-RU" dirty="0">
              <a:latin typeface="Times New Roman" panose="02020603050405020304" pitchFamily="18" charset="0"/>
              <a:cs typeface="Times New Roman" panose="02020603050405020304" pitchFamily="18" charset="0"/>
            </a:endParaRPr>
          </a:p>
          <a:p>
            <a:pPr marL="811213" lvl="0" indent="-190500"/>
            <a:r>
              <a:rPr lang="kk-KZ" dirty="0" smtClean="0">
                <a:latin typeface="Times New Roman" panose="02020603050405020304" pitchFamily="18" charset="0"/>
                <a:cs typeface="Times New Roman" panose="02020603050405020304" pitchFamily="18" charset="0"/>
              </a:rPr>
              <a:t>Құрамында жоғарыда</a:t>
            </a:r>
            <a:r>
              <a:rPr lang="kk-KZ" dirty="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көрсетілген минералдардың</a:t>
            </a:r>
            <a:r>
              <a:rPr lang="kk-KZ" dirty="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барлығы</a:t>
            </a:r>
            <a:r>
              <a:rPr lang="kk-KZ" dirty="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және </a:t>
            </a:r>
            <a:r>
              <a:rPr lang="kk-KZ" dirty="0">
                <a:latin typeface="Times New Roman" panose="02020603050405020304" pitchFamily="18" charset="0"/>
                <a:cs typeface="Times New Roman" panose="02020603050405020304" pitchFamily="18" charset="0"/>
              </a:rPr>
              <a:t>топырақтар бар балшықтар.</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Өндірісте бұрғылау сұйықтарын жасау үшін көбінесе </a:t>
            </a:r>
            <a:r>
              <a:rPr lang="kk-KZ" b="1" i="1" dirty="0">
                <a:solidFill>
                  <a:schemeClr val="tx2"/>
                </a:solidFill>
                <a:latin typeface="Times New Roman" panose="02020603050405020304" pitchFamily="18" charset="0"/>
                <a:cs typeface="Times New Roman" panose="02020603050405020304" pitchFamily="18" charset="0"/>
              </a:rPr>
              <a:t>бентонит балшықтарын</a:t>
            </a:r>
            <a:r>
              <a:rPr lang="kk-KZ" dirty="0">
                <a:latin typeface="Times New Roman" panose="02020603050405020304" pitchFamily="18" charset="0"/>
                <a:cs typeface="Times New Roman" panose="02020603050405020304" pitchFamily="18" charset="0"/>
              </a:rPr>
              <a:t> қолданады, себебі одан сапасы өте жоғары балшық ертінділері шығады.</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897944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548680"/>
            <a:ext cx="7315200" cy="565956"/>
          </a:xfrm>
        </p:spPr>
        <p:txBody>
          <a:bodyPr>
            <a:normAutofit fontScale="90000"/>
          </a:bodyPr>
          <a:lstStyle/>
          <a:p>
            <a:pPr algn="ctr"/>
            <a:r>
              <a:rPr lang="kk-KZ" sz="3200" b="1" dirty="0">
                <a:latin typeface="Times New Roman" panose="02020603050405020304" pitchFamily="18" charset="0"/>
                <a:cs typeface="Times New Roman" panose="02020603050405020304" pitchFamily="18" charset="0"/>
              </a:rPr>
              <a:t>Полимерлі ерітінділер</a:t>
            </a:r>
            <a:endParaRPr lang="ru-RU" sz="32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83568" y="1412776"/>
            <a:ext cx="7848872" cy="4536544"/>
          </a:xfrm>
        </p:spPr>
        <p:txBody>
          <a:bodyPr>
            <a:normAutofit lnSpcReduction="10000"/>
          </a:bodyPr>
          <a:lstStyle/>
          <a:p>
            <a:r>
              <a:rPr lang="kk-KZ" sz="2200" dirty="0">
                <a:latin typeface="Times New Roman" panose="02020603050405020304" pitchFamily="18" charset="0"/>
                <a:cs typeface="Times New Roman" panose="02020603050405020304" pitchFamily="18" charset="0"/>
              </a:rPr>
              <a:t>Әлсіз қойытылған судағы полимерді </a:t>
            </a:r>
            <a:r>
              <a:rPr lang="kk-KZ" sz="2200" i="1" dirty="0">
                <a:latin typeface="Times New Roman" panose="02020603050405020304" pitchFamily="18" charset="0"/>
                <a:cs typeface="Times New Roman" panose="02020603050405020304" pitchFamily="18" charset="0"/>
              </a:rPr>
              <a:t>полимерлік </a:t>
            </a:r>
            <a:r>
              <a:rPr lang="kk-KZ" sz="2200" dirty="0">
                <a:latin typeface="Times New Roman" panose="02020603050405020304" pitchFamily="18" charset="0"/>
                <a:cs typeface="Times New Roman" panose="02020603050405020304" pitchFamily="18" charset="0"/>
              </a:rPr>
              <a:t>ерітінділер деп атайды. </a:t>
            </a:r>
            <a:endParaRPr lang="kk-KZ" sz="2200" dirty="0" smtClean="0">
              <a:latin typeface="Times New Roman" panose="02020603050405020304" pitchFamily="18" charset="0"/>
              <a:cs typeface="Times New Roman" panose="02020603050405020304" pitchFamily="18" charset="0"/>
            </a:endParaRPr>
          </a:p>
          <a:p>
            <a:r>
              <a:rPr lang="kk-KZ" sz="2200" dirty="0" smtClean="0">
                <a:latin typeface="Times New Roman" panose="02020603050405020304" pitchFamily="18" charset="0"/>
                <a:cs typeface="Times New Roman" panose="02020603050405020304" pitchFamily="18" charset="0"/>
              </a:rPr>
              <a:t>Полимерлік </a:t>
            </a:r>
            <a:r>
              <a:rPr lang="kk-KZ" sz="2200" dirty="0">
                <a:latin typeface="Times New Roman" panose="02020603050405020304" pitchFamily="18" charset="0"/>
                <a:cs typeface="Times New Roman" panose="02020603050405020304" pitchFamily="18" charset="0"/>
              </a:rPr>
              <a:t>ерітінділердің қасиеттері коллоидтық жүйелерге ұқсас. </a:t>
            </a:r>
            <a:endParaRPr lang="kk-KZ" sz="2200" dirty="0" smtClean="0">
              <a:latin typeface="Times New Roman" panose="02020603050405020304" pitchFamily="18" charset="0"/>
              <a:cs typeface="Times New Roman" panose="02020603050405020304" pitchFamily="18" charset="0"/>
            </a:endParaRPr>
          </a:p>
          <a:p>
            <a:r>
              <a:rPr lang="kk-KZ" sz="2200" dirty="0" smtClean="0">
                <a:latin typeface="Times New Roman" panose="02020603050405020304" pitchFamily="18" charset="0"/>
                <a:cs typeface="Times New Roman" panose="02020603050405020304" pitchFamily="18" charset="0"/>
              </a:rPr>
              <a:t>Сондықтан </a:t>
            </a:r>
            <a:r>
              <a:rPr lang="kk-KZ" sz="2200" dirty="0">
                <a:latin typeface="Times New Roman" panose="02020603050405020304" pitchFamily="18" charset="0"/>
                <a:cs typeface="Times New Roman" panose="02020603050405020304" pitchFamily="18" charset="0"/>
              </a:rPr>
              <a:t>олар балшық және сазбалшықты тау жыныстарын бұрғылағанда ұңғы кабырғаларының орнықтылығын арттырады. </a:t>
            </a:r>
            <a:endParaRPr lang="kk-KZ" sz="2200" dirty="0" smtClean="0">
              <a:latin typeface="Times New Roman" panose="02020603050405020304" pitchFamily="18" charset="0"/>
              <a:cs typeface="Times New Roman" panose="02020603050405020304" pitchFamily="18" charset="0"/>
            </a:endParaRPr>
          </a:p>
          <a:p>
            <a:r>
              <a:rPr lang="kk-KZ" sz="2200" dirty="0" smtClean="0">
                <a:latin typeface="Times New Roman" panose="02020603050405020304" pitchFamily="18" charset="0"/>
                <a:cs typeface="Times New Roman" panose="02020603050405020304" pitchFamily="18" charset="0"/>
              </a:rPr>
              <a:t>Мұндай </a:t>
            </a:r>
            <a:r>
              <a:rPr lang="kk-KZ" sz="2200" dirty="0">
                <a:latin typeface="Times New Roman" panose="02020603050405020304" pitchFamily="18" charset="0"/>
                <a:cs typeface="Times New Roman" panose="02020603050405020304" pitchFamily="18" charset="0"/>
              </a:rPr>
              <a:t>ерітінділерді қолданғанда ұңғыларды бұрғылау жылдамдығы жоғарылайды, гидравликалық қарсылықтар едәуір азаяды. </a:t>
            </a:r>
            <a:endParaRPr lang="kk-KZ" sz="2200" dirty="0" smtClean="0">
              <a:latin typeface="Times New Roman" panose="02020603050405020304" pitchFamily="18" charset="0"/>
              <a:cs typeface="Times New Roman" panose="02020603050405020304" pitchFamily="18" charset="0"/>
            </a:endParaRPr>
          </a:p>
          <a:p>
            <a:r>
              <a:rPr lang="kk-KZ" sz="2200" dirty="0" smtClean="0">
                <a:latin typeface="Times New Roman" panose="02020603050405020304" pitchFamily="18" charset="0"/>
                <a:cs typeface="Times New Roman" panose="02020603050405020304" pitchFamily="18" charset="0"/>
              </a:rPr>
              <a:t>Полимерлік </a:t>
            </a:r>
            <a:r>
              <a:rPr lang="kk-KZ" sz="2200" dirty="0">
                <a:latin typeface="Times New Roman" panose="02020603050405020304" pitchFamily="18" charset="0"/>
                <a:cs typeface="Times New Roman" panose="02020603050405020304" pitchFamily="18" charset="0"/>
              </a:rPr>
              <a:t>ерітінділердің бұрғы құбырларын майлау және ұнтақталған тау жыныстарын жоғары көтеру қабілеті қарапайым суға қарағанда әлдеқайда жоғары.</a:t>
            </a:r>
            <a:endParaRPr lang="ru-RU"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502180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476672"/>
            <a:ext cx="7315200" cy="709972"/>
          </a:xfrm>
        </p:spPr>
        <p:txBody>
          <a:bodyPr/>
          <a:lstStyle/>
          <a:p>
            <a:pPr algn="ctr"/>
            <a:r>
              <a:rPr lang="kk-KZ" sz="3200" b="1" dirty="0">
                <a:latin typeface="Times New Roman" panose="02020603050405020304" pitchFamily="18" charset="0"/>
                <a:cs typeface="Times New Roman" panose="02020603050405020304" pitchFamily="18" charset="0"/>
              </a:rPr>
              <a:t>Көпіршіктер</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11560" y="1700809"/>
            <a:ext cx="8208912" cy="4608552"/>
          </a:xfrm>
        </p:spPr>
        <p:txBody>
          <a:bodyPr>
            <a:normAutofit/>
          </a:bodyPr>
          <a:lstStyle/>
          <a:p>
            <a:r>
              <a:rPr lang="kk-KZ" dirty="0">
                <a:latin typeface="Times New Roman" panose="02020603050405020304" pitchFamily="18" charset="0"/>
                <a:cs typeface="Times New Roman" panose="02020603050405020304" pitchFamily="18" charset="0"/>
              </a:rPr>
              <a:t>Қарапайым көпіршіктер су мен ауаның қосындысынан пайда болады. Олар су мен қысылған ауаны арнайы араластырғыштар немесе көпіргіш генераторларды (пеногенератор) пайдаланып ұңғыға үлкен қысыммен айдамалау арқылы жасайды.</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Өндірісте көп қолданылатын көпіршіктерге жуу сұйықтары мен беттік активті (белсенді) заттардың (ПАВ) қоспалары жатады. Себебі олар тұрақты көпіргіштер қатарына кіреді. Мұндай жағдайда көбінесе жуу сұйығы ретінде бентонит сазбалшықтарынан жасалған ерітінділерді пайдаланған жөн.</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Беттік активті заттар (БАЗ) ретінде сульфанол, диталан, ОП-7, ОП-10 және т.б. қолданылады. Жуу сұйығына қосылатын БАЗ шамасы 1-2% - дан аспайды, сондықтанда оларды пайдалану өте тиімді.</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190033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260648"/>
            <a:ext cx="7315200" cy="925996"/>
          </a:xfrm>
        </p:spPr>
        <p:txBody>
          <a:bodyPr>
            <a:normAutofit/>
          </a:bodyPr>
          <a:lstStyle/>
          <a:p>
            <a:pPr algn="ctr"/>
            <a:r>
              <a:rPr lang="ru-RU" sz="2400" dirty="0" err="1">
                <a:latin typeface="Times New Roman" panose="02020603050405020304" pitchFamily="18" charset="0"/>
                <a:cs typeface="Times New Roman" panose="02020603050405020304" pitchFamily="18" charset="0"/>
              </a:rPr>
              <a:t>Жуу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сұйықтарын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талқандалған</a:t>
            </a:r>
            <a:r>
              <a:rPr lang="ru-RU" sz="2400" dirty="0">
                <a:latin typeface="Times New Roman" panose="02020603050405020304" pitchFamily="18" charset="0"/>
                <a:cs typeface="Times New Roman" panose="02020603050405020304" pitchFamily="18" charset="0"/>
              </a:rPr>
              <a:t> тау </a:t>
            </a:r>
            <a:r>
              <a:rPr lang="ru-RU" sz="2400" dirty="0" err="1">
                <a:latin typeface="Times New Roman" panose="02020603050405020304" pitchFamily="18" charset="0"/>
                <a:cs typeface="Times New Roman" panose="02020603050405020304" pitchFamily="18" charset="0"/>
              </a:rPr>
              <a:t>жыныстарынан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және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газдардан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тазалау</a:t>
            </a:r>
            <a:endParaRPr lang="ru-RU" sz="2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83568" y="1700808"/>
            <a:ext cx="7834064" cy="4608552"/>
          </a:xfrm>
        </p:spPr>
        <p:txBody>
          <a:bodyPr/>
          <a:lstStyle/>
          <a:p>
            <a:r>
              <a:rPr lang="ru-RU" dirty="0" err="1">
                <a:latin typeface="Times New Roman" panose="02020603050405020304" pitchFamily="18" charset="0"/>
                <a:cs typeface="Times New Roman" panose="02020603050405020304" pitchFamily="18" charset="0"/>
              </a:rPr>
              <a:t>Жуу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сұйығын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бұрғылау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ұнтағынан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тазалау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тәсілдерін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төмендегідей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топтастыруға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болады</a:t>
            </a:r>
            <a:r>
              <a:rPr lang="ru-RU" dirty="0">
                <a:latin typeface="Times New Roman" panose="02020603050405020304" pitchFamily="18" charset="0"/>
                <a:cs typeface="Times New Roman" panose="02020603050405020304" pitchFamily="18" charset="0"/>
              </a:rPr>
              <a:t>. </a:t>
            </a:r>
            <a:endParaRPr lang="ru-RU" dirty="0" smtClean="0">
              <a:latin typeface="Times New Roman" panose="02020603050405020304" pitchFamily="18" charset="0"/>
              <a:cs typeface="Times New Roman" panose="02020603050405020304" pitchFamily="18" charset="0"/>
            </a:endParaRPr>
          </a:p>
          <a:p>
            <a:r>
              <a:rPr lang="ru-RU" dirty="0" smtClean="0">
                <a:latin typeface="Times New Roman" panose="02020603050405020304" pitchFamily="18" charset="0"/>
                <a:cs typeface="Times New Roman" panose="02020603050405020304" pitchFamily="18" charset="0"/>
              </a:rPr>
              <a:t>1</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Табиғи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тазарту</a:t>
            </a: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науа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жүйесі</a:t>
            </a:r>
            <a:r>
              <a:rPr lang="ru-RU" dirty="0">
                <a:latin typeface="Times New Roman" panose="02020603050405020304" pitchFamily="18" charset="0"/>
                <a:cs typeface="Times New Roman" panose="02020603050405020304" pitchFamily="18" charset="0"/>
              </a:rPr>
              <a:t> мен </a:t>
            </a:r>
            <a:r>
              <a:rPr lang="ru-RU" dirty="0" err="1">
                <a:latin typeface="Times New Roman" panose="02020603050405020304" pitchFamily="18" charset="0"/>
                <a:cs typeface="Times New Roman" panose="02020603050405020304" pitchFamily="18" charset="0"/>
              </a:rPr>
              <a:t>тұндырғыштар</a:t>
            </a:r>
            <a:r>
              <a:rPr lang="ru-RU" dirty="0">
                <a:latin typeface="Times New Roman" panose="02020603050405020304" pitchFamily="18" charset="0"/>
                <a:cs typeface="Times New Roman" panose="02020603050405020304" pitchFamily="18" charset="0"/>
              </a:rPr>
              <a:t>. </a:t>
            </a:r>
            <a:endParaRPr lang="ru-RU" dirty="0" smtClean="0">
              <a:latin typeface="Times New Roman" panose="02020603050405020304" pitchFamily="18" charset="0"/>
              <a:cs typeface="Times New Roman" panose="02020603050405020304" pitchFamily="18" charset="0"/>
            </a:endParaRPr>
          </a:p>
          <a:p>
            <a:r>
              <a:rPr lang="ru-RU" dirty="0" smtClean="0">
                <a:latin typeface="Times New Roman" panose="02020603050405020304" pitchFamily="18" charset="0"/>
                <a:cs typeface="Times New Roman" panose="02020603050405020304" pitchFamily="18" charset="0"/>
              </a:rPr>
              <a:t>2</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Ықтиярсыз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тазарту</a:t>
            </a:r>
            <a:r>
              <a:rPr lang="ru-RU" dirty="0">
                <a:latin typeface="Times New Roman" panose="02020603050405020304" pitchFamily="18" charset="0"/>
                <a:cs typeface="Times New Roman" panose="02020603050405020304" pitchFamily="18" charset="0"/>
              </a:rPr>
              <a:t>: </a:t>
            </a:r>
            <a:endParaRPr lang="ru-RU" dirty="0" smtClean="0">
              <a:latin typeface="Times New Roman" panose="02020603050405020304" pitchFamily="18" charset="0"/>
              <a:cs typeface="Times New Roman" panose="02020603050405020304" pitchFamily="18" charset="0"/>
            </a:endParaRPr>
          </a:p>
          <a:p>
            <a:pPr marL="523875" indent="-182563"/>
            <a:r>
              <a:rPr lang="ru-RU" dirty="0" smtClean="0">
                <a:latin typeface="Times New Roman" panose="02020603050405020304" pitchFamily="18" charset="0"/>
                <a:cs typeface="Times New Roman" panose="02020603050405020304" pitchFamily="18" charset="0"/>
              </a:rPr>
              <a:t>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механикалық</a:t>
            </a: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елеуіштердің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көмегімен</a:t>
            </a:r>
            <a:r>
              <a:rPr lang="ru-RU" dirty="0">
                <a:latin typeface="Times New Roman" panose="02020603050405020304" pitchFamily="18" charset="0"/>
                <a:cs typeface="Times New Roman" panose="02020603050405020304" pitchFamily="18" charset="0"/>
              </a:rPr>
              <a:t>; </a:t>
            </a:r>
            <a:endParaRPr lang="ru-RU" dirty="0" smtClean="0">
              <a:latin typeface="Times New Roman" panose="02020603050405020304" pitchFamily="18" charset="0"/>
              <a:cs typeface="Times New Roman" panose="02020603050405020304" pitchFamily="18" charset="0"/>
            </a:endParaRPr>
          </a:p>
          <a:p>
            <a:pPr marL="523875" indent="-182563"/>
            <a:r>
              <a:rPr lang="ru-RU" dirty="0" smtClean="0">
                <a:latin typeface="Times New Roman" panose="02020603050405020304" pitchFamily="18" charset="0"/>
                <a:cs typeface="Times New Roman" panose="02020603050405020304" pitchFamily="18" charset="0"/>
              </a:rPr>
              <a:t>ә</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гидравликалық</a:t>
            </a:r>
            <a:r>
              <a:rPr lang="ru-RU" dirty="0">
                <a:latin typeface="Times New Roman" panose="02020603050405020304" pitchFamily="18" charset="0"/>
                <a:cs typeface="Times New Roman" panose="02020603050405020304" pitchFamily="18" charset="0"/>
              </a:rPr>
              <a:t> центрифуга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гидроциклон </a:t>
            </a:r>
            <a:r>
              <a:rPr lang="ru-RU" dirty="0" err="1">
                <a:latin typeface="Times New Roman" panose="02020603050405020304" pitchFamily="18" charset="0"/>
                <a:cs typeface="Times New Roman" panose="02020603050405020304" pitchFamily="18" charset="0"/>
              </a:rPr>
              <a:t>арқылы</a:t>
            </a:r>
            <a:r>
              <a:rPr lang="ru-RU" dirty="0">
                <a:latin typeface="Times New Roman" panose="02020603050405020304" pitchFamily="18" charset="0"/>
                <a:cs typeface="Times New Roman" panose="02020603050405020304" pitchFamily="18" charset="0"/>
              </a:rPr>
              <a:t>; </a:t>
            </a:r>
            <a:endParaRPr lang="ru-RU" dirty="0" smtClean="0">
              <a:latin typeface="Times New Roman" panose="02020603050405020304" pitchFamily="18" charset="0"/>
              <a:cs typeface="Times New Roman" panose="02020603050405020304" pitchFamily="18" charset="0"/>
            </a:endParaRPr>
          </a:p>
          <a:p>
            <a:pPr marL="523875" indent="-182563"/>
            <a:r>
              <a:rPr lang="ru-RU" dirty="0" smtClean="0">
                <a:latin typeface="Times New Roman" panose="02020603050405020304" pitchFamily="18" charset="0"/>
                <a:cs typeface="Times New Roman" panose="02020603050405020304" pitchFamily="18" charset="0"/>
              </a:rPr>
              <a:t>б</a:t>
            </a:r>
            <a:r>
              <a:rPr lang="ru-RU" dirty="0">
                <a:latin typeface="Times New Roman" panose="02020603050405020304" pitchFamily="18" charset="0"/>
                <a:cs typeface="Times New Roman" panose="02020603050405020304" pitchFamily="18" charset="0"/>
              </a:rPr>
              <a:t>) физика - </a:t>
            </a:r>
            <a:r>
              <a:rPr lang="ru-RU" dirty="0" err="1">
                <a:latin typeface="Times New Roman" panose="02020603050405020304" pitchFamily="18" charset="0"/>
                <a:cs typeface="Times New Roman" panose="02020603050405020304" pitchFamily="18" charset="0"/>
              </a:rPr>
              <a:t>химиялық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яғни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флокулянттар</a:t>
            </a:r>
            <a:r>
              <a:rPr lang="ru-RU" dirty="0">
                <a:latin typeface="Times New Roman" panose="02020603050405020304" pitchFamily="18" charset="0"/>
                <a:cs typeface="Times New Roman" panose="02020603050405020304" pitchFamily="18" charset="0"/>
              </a:rPr>
              <a:t> мен </a:t>
            </a:r>
            <a:r>
              <a:rPr lang="ru-RU" dirty="0" err="1">
                <a:latin typeface="Times New Roman" panose="02020603050405020304" pitchFamily="18" charset="0"/>
                <a:cs typeface="Times New Roman" panose="02020603050405020304" pitchFamily="18" charset="0"/>
              </a:rPr>
              <a:t>сұйытқыш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ерітінділерді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пайдалану</a:t>
            </a:r>
            <a:r>
              <a:rPr lang="ru-RU" dirty="0">
                <a:latin typeface="Times New Roman" panose="02020603050405020304" pitchFamily="18" charset="0"/>
                <a:cs typeface="Times New Roman" panose="02020603050405020304" pitchFamily="18" charset="0"/>
              </a:rPr>
              <a:t>. </a:t>
            </a:r>
            <a:endParaRPr lang="ru-RU" dirty="0" smtClean="0">
              <a:latin typeface="Times New Roman" panose="02020603050405020304" pitchFamily="18" charset="0"/>
              <a:cs typeface="Times New Roman" panose="02020603050405020304" pitchFamily="18" charset="0"/>
            </a:endParaRPr>
          </a:p>
          <a:p>
            <a:r>
              <a:rPr lang="ru-RU" dirty="0" smtClean="0">
                <a:latin typeface="Times New Roman" panose="02020603050405020304" pitchFamily="18" charset="0"/>
                <a:cs typeface="Times New Roman" panose="02020603050405020304" pitchFamily="18" charset="0"/>
              </a:rPr>
              <a:t>3</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Құрастырылған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әдіспен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тазарту</a:t>
            </a: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жоғарыда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көрсетілген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екі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әдісті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бірдей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қолдану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арқылы</a:t>
            </a:r>
            <a:r>
              <a:rPr lang="ru-RU"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10040151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ерспектива">
  <a:themeElements>
    <a:clrScheme name="Перспектива">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Классическая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Перспектива">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Perspective</Template>
  <TotalTime>1379</TotalTime>
  <Words>1176</Words>
  <Application>Microsoft Office PowerPoint</Application>
  <PresentationFormat>Экран (4:3)</PresentationFormat>
  <Paragraphs>99</Paragraphs>
  <Slides>20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20</vt:i4>
      </vt:variant>
    </vt:vector>
  </HeadingPairs>
  <TitlesOfParts>
    <vt:vector size="21" baseType="lpstr">
      <vt:lpstr>Перспектива</vt:lpstr>
      <vt:lpstr>ДӘРІС №6. ТАЛҚАНДАЛҒАН ТАУ ЖЫНЫСТАРЫН ЖЕР БЕТІНЕ ШЫҒАРУ</vt:lpstr>
      <vt:lpstr>Презентация PowerPoint</vt:lpstr>
      <vt:lpstr>6.1 Ұңғыларды жуу әдістері</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6.2 Жуу агенттерінің түрлері, атқаратын міндеттері және оларды қолдану аймақтары</vt:lpstr>
      <vt:lpstr>Жуу агенттерінің атқаратын негізгі міндеттері:</vt:lpstr>
      <vt:lpstr>Презентация PowerPoint</vt:lpstr>
      <vt:lpstr>6.3 Ауа мен газдарды ұңғыны тазалауға пайдалану жағдайлары</vt:lpstr>
      <vt:lpstr>6.4 Жуу сұйықтары. Су негізіндегі жуу сұйықтары</vt:lpstr>
      <vt:lpstr>Балшықтар және балшық ертінділері</vt:lpstr>
      <vt:lpstr>Презентация PowerPoint</vt:lpstr>
      <vt:lpstr>Полимерлі ерітінділер</vt:lpstr>
      <vt:lpstr>Көпіршіктер</vt:lpstr>
      <vt:lpstr>Жуу сұйықтарын талқандалған тау жыныстарынан және газдардан тазалау</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Талшын</dc:creator>
  <cp:lastModifiedBy>Талшын</cp:lastModifiedBy>
  <cp:revision>18</cp:revision>
  <dcterms:created xsi:type="dcterms:W3CDTF">2021-04-22T15:49:29Z</dcterms:created>
  <dcterms:modified xsi:type="dcterms:W3CDTF">2021-04-23T14:59:25Z</dcterms:modified>
</cp:coreProperties>
</file>